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635" r:id="rId3"/>
    <p:sldId id="2631" r:id="rId4"/>
    <p:sldId id="2633" r:id="rId5"/>
    <p:sldId id="2629" r:id="rId6"/>
    <p:sldId id="285" r:id="rId7"/>
    <p:sldId id="258" r:id="rId8"/>
    <p:sldId id="259" r:id="rId9"/>
    <p:sldId id="260" r:id="rId10"/>
    <p:sldId id="261" r:id="rId11"/>
    <p:sldId id="262" r:id="rId12"/>
    <p:sldId id="268" r:id="rId13"/>
    <p:sldId id="291" r:id="rId14"/>
    <p:sldId id="292" r:id="rId15"/>
    <p:sldId id="267" r:id="rId16"/>
    <p:sldId id="287" r:id="rId17"/>
    <p:sldId id="279" r:id="rId18"/>
    <p:sldId id="275" r:id="rId19"/>
    <p:sldId id="2627" r:id="rId20"/>
    <p:sldId id="263" r:id="rId21"/>
  </p:sldIdLst>
  <p:sldSz cx="18288000" cy="10287000"/>
  <p:notesSz cx="6858000" cy="9144000"/>
  <p:embeddedFontLst>
    <p:embeddedFont>
      <p:font typeface="Arial Narrow" panose="020B0606020202030204" pitchFamily="34" charset="0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anva Sans Bold" panose="020B0604020202020204" charset="0"/>
      <p:regular r:id="rId31"/>
    </p:embeddedFont>
    <p:embeddedFont>
      <p:font typeface="Cooper Hewitt Bold" panose="020B0604020202020204" charset="0"/>
      <p:regular r:id="rId32"/>
    </p:embeddedFont>
    <p:embeddedFont>
      <p:font typeface="TT Interphases" panose="020B0604020202020204" charset="0"/>
      <p:regular r:id="rId33"/>
    </p:embeddedFont>
    <p:embeddedFont>
      <p:font typeface="TT Interphases Bold" panose="020B0604020202020204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142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C74B18-EA2B-4CF2-B32B-46DCED78585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BD304A20-9CDD-4D91-8BFB-9BCA4A75BD14}">
      <dgm:prSet custT="1"/>
      <dgm:spPr>
        <a:solidFill>
          <a:schemeClr val="accent6">
            <a:lumMod val="40000"/>
            <a:lumOff val="60000"/>
          </a:schemeClr>
        </a:solidFill>
        <a:ln>
          <a:noFill/>
        </a:ln>
      </dgm:spPr>
      <dgm:t>
        <a:bodyPr/>
        <a:lstStyle/>
        <a:p>
          <a:pPr rtl="0"/>
          <a:r>
            <a:rPr lang="id-ID" sz="2000" b="1" dirty="0">
              <a:solidFill>
                <a:srgbClr val="194656"/>
              </a:solidFill>
              <a:latin typeface="Canva Sans Bold" panose="020B0604020202020204" charset="0"/>
            </a:rPr>
            <a:t>KUB</a:t>
          </a:r>
          <a:r>
            <a:rPr lang="id-ID" sz="2000" dirty="0">
              <a:solidFill>
                <a:srgbClr val="194656"/>
              </a:solidFill>
              <a:latin typeface="Canva Sans Bold" panose="020B0604020202020204" charset="0"/>
            </a:rPr>
            <a:t> yang dibentuk oleh nelayan</a:t>
          </a:r>
        </a:p>
      </dgm:t>
    </dgm:pt>
    <dgm:pt modelId="{D48C278C-E9A9-48F2-BCB6-7ACEF2E19803}" type="parTrans" cxnId="{57597D35-98A5-4346-A3DB-861B973FB494}">
      <dgm:prSet/>
      <dgm:spPr>
        <a:ln>
          <a:solidFill>
            <a:schemeClr val="tx1"/>
          </a:solidFill>
        </a:ln>
      </dgm:spPr>
      <dgm:t>
        <a:bodyPr/>
        <a:lstStyle/>
        <a:p>
          <a:endParaRPr lang="id-ID"/>
        </a:p>
      </dgm:t>
    </dgm:pt>
    <dgm:pt modelId="{F652FC26-0515-44FF-9483-2FC3C828A361}" type="sibTrans" cxnId="{57597D35-98A5-4346-A3DB-861B973FB494}">
      <dgm:prSet/>
      <dgm:spPr/>
      <dgm:t>
        <a:bodyPr/>
        <a:lstStyle/>
        <a:p>
          <a:endParaRPr lang="id-ID"/>
        </a:p>
      </dgm:t>
    </dgm:pt>
    <dgm:pt modelId="{73E68859-48AF-44E3-8C44-D5CBE32512BD}">
      <dgm:prSet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/>
        <a:lstStyle/>
        <a:p>
          <a:pPr rtl="0"/>
          <a:r>
            <a:rPr lang="id-ID" sz="2000" b="1" dirty="0">
              <a:solidFill>
                <a:srgbClr val="194656"/>
              </a:solidFill>
              <a:latin typeface="Canva Sans Bold" panose="020B0604020202020204" charset="0"/>
            </a:rPr>
            <a:t>POKDAKAN</a:t>
          </a:r>
          <a:r>
            <a:rPr lang="id-ID" sz="2000" dirty="0">
              <a:solidFill>
                <a:srgbClr val="194656"/>
              </a:solidFill>
              <a:latin typeface="Canva Sans Bold" panose="020B0604020202020204" charset="0"/>
            </a:rPr>
            <a:t> yang dibentuk oleh pembudidaya ikan</a:t>
          </a:r>
        </a:p>
      </dgm:t>
    </dgm:pt>
    <dgm:pt modelId="{E6D8AFBC-A321-4C09-8927-7698EDC9C3CA}" type="parTrans" cxnId="{F8489D25-E9FF-4E2B-9E4D-97314388C13F}">
      <dgm:prSet/>
      <dgm:spPr>
        <a:solidFill>
          <a:srgbClr val="1C6499"/>
        </a:solidFill>
        <a:ln>
          <a:solidFill>
            <a:schemeClr val="tx1"/>
          </a:solidFill>
        </a:ln>
      </dgm:spPr>
      <dgm:t>
        <a:bodyPr/>
        <a:lstStyle/>
        <a:p>
          <a:endParaRPr lang="id-ID"/>
        </a:p>
      </dgm:t>
    </dgm:pt>
    <dgm:pt modelId="{A9D9B892-D073-4294-B69C-29B56C09E2AA}" type="sibTrans" cxnId="{F8489D25-E9FF-4E2B-9E4D-97314388C13F}">
      <dgm:prSet/>
      <dgm:spPr/>
      <dgm:t>
        <a:bodyPr/>
        <a:lstStyle/>
        <a:p>
          <a:endParaRPr lang="id-ID"/>
        </a:p>
      </dgm:t>
    </dgm:pt>
    <dgm:pt modelId="{CC0072BD-8079-481A-B287-B50D0A5DE056}">
      <dgm:prSet custT="1"/>
      <dgm:spPr>
        <a:solidFill>
          <a:schemeClr val="accent6">
            <a:lumMod val="75000"/>
          </a:schemeClr>
        </a:solidFill>
        <a:ln>
          <a:noFill/>
        </a:ln>
      </dgm:spPr>
      <dgm:t>
        <a:bodyPr/>
        <a:lstStyle/>
        <a:p>
          <a:pPr rtl="0"/>
          <a:r>
            <a:rPr lang="id-ID" sz="2000" b="1" dirty="0">
              <a:solidFill>
                <a:schemeClr val="bg1"/>
              </a:solidFill>
              <a:latin typeface="Canva Sans Bold" panose="020B0604020202020204" charset="0"/>
            </a:rPr>
            <a:t>POKLAHSAR </a:t>
          </a:r>
          <a:r>
            <a:rPr lang="id-ID" sz="2000" dirty="0">
              <a:solidFill>
                <a:schemeClr val="bg1"/>
              </a:solidFill>
              <a:latin typeface="Canva Sans Bold" panose="020B0604020202020204" charset="0"/>
            </a:rPr>
            <a:t>yang dibentuk oleh pengolah dan pemasar ikan</a:t>
          </a:r>
        </a:p>
      </dgm:t>
    </dgm:pt>
    <dgm:pt modelId="{BFB551F3-DB80-4289-A760-89D72963CF08}" type="parTrans" cxnId="{DB5B2186-E0B8-497C-8440-949868041372}">
      <dgm:prSet/>
      <dgm:spPr>
        <a:ln>
          <a:solidFill>
            <a:schemeClr val="bg1"/>
          </a:solidFill>
        </a:ln>
      </dgm:spPr>
      <dgm:t>
        <a:bodyPr/>
        <a:lstStyle/>
        <a:p>
          <a:endParaRPr lang="id-ID"/>
        </a:p>
      </dgm:t>
    </dgm:pt>
    <dgm:pt modelId="{A30593B0-9D1E-4B11-9D09-308AF51680FB}" type="sibTrans" cxnId="{DB5B2186-E0B8-497C-8440-949868041372}">
      <dgm:prSet/>
      <dgm:spPr/>
      <dgm:t>
        <a:bodyPr/>
        <a:lstStyle/>
        <a:p>
          <a:endParaRPr lang="id-ID"/>
        </a:p>
      </dgm:t>
    </dgm:pt>
    <dgm:pt modelId="{7576FB36-9F56-48D9-9050-21ED60192C74}">
      <dgm:prSet custT="1"/>
      <dgm:spPr>
        <a:solidFill>
          <a:schemeClr val="accent6">
            <a:lumMod val="50000"/>
          </a:schemeClr>
        </a:solidFill>
        <a:ln>
          <a:noFill/>
        </a:ln>
      </dgm:spPr>
      <dgm:t>
        <a:bodyPr/>
        <a:lstStyle/>
        <a:p>
          <a:pPr rtl="0"/>
          <a:r>
            <a:rPr lang="id-ID" sz="2000" b="1" dirty="0">
              <a:solidFill>
                <a:schemeClr val="bg1"/>
              </a:solidFill>
              <a:latin typeface="Canva Sans Bold" panose="020B0604020202020204" charset="0"/>
            </a:rPr>
            <a:t>KUGAR</a:t>
          </a:r>
          <a:r>
            <a:rPr lang="id-ID" sz="2000" dirty="0">
              <a:solidFill>
                <a:schemeClr val="bg1"/>
              </a:solidFill>
              <a:latin typeface="Canva Sans Bold" panose="020B0604020202020204" charset="0"/>
            </a:rPr>
            <a:t> yang dibentuk oleh petambak garam</a:t>
          </a:r>
        </a:p>
      </dgm:t>
    </dgm:pt>
    <dgm:pt modelId="{68B441E1-EA94-4D79-9710-A3242E4DBDB1}" type="parTrans" cxnId="{02BBE9F6-A1CF-4E0D-B0D4-FB677DAB293D}">
      <dgm:prSet/>
      <dgm:spPr>
        <a:ln>
          <a:solidFill>
            <a:schemeClr val="tx1"/>
          </a:solidFill>
        </a:ln>
      </dgm:spPr>
      <dgm:t>
        <a:bodyPr/>
        <a:lstStyle/>
        <a:p>
          <a:endParaRPr lang="id-ID"/>
        </a:p>
      </dgm:t>
    </dgm:pt>
    <dgm:pt modelId="{6AEB107A-2746-42F3-9D45-2D24532FEC64}" type="sibTrans" cxnId="{02BBE9F6-A1CF-4E0D-B0D4-FB677DAB293D}">
      <dgm:prSet/>
      <dgm:spPr/>
      <dgm:t>
        <a:bodyPr/>
        <a:lstStyle/>
        <a:p>
          <a:endParaRPr lang="id-ID"/>
        </a:p>
      </dgm:t>
    </dgm:pt>
    <dgm:pt modelId="{4CE1CE5E-BE6E-485B-8D36-3462D40C3333}">
      <dgm:prSet custT="1"/>
      <dgm:spPr>
        <a:solidFill>
          <a:schemeClr val="accent6"/>
        </a:solidFill>
        <a:ln>
          <a:noFill/>
        </a:ln>
      </dgm:spPr>
      <dgm:t>
        <a:bodyPr/>
        <a:lstStyle/>
        <a:p>
          <a:pPr rtl="0"/>
          <a:r>
            <a:rPr lang="id-ID" sz="1600" b="1" dirty="0">
              <a:solidFill>
                <a:schemeClr val="bg1"/>
              </a:solidFill>
              <a:latin typeface="Canva Sans Bold" panose="020B0604020202020204" charset="0"/>
            </a:rPr>
            <a:t>POKMASWAS</a:t>
          </a:r>
          <a:r>
            <a:rPr lang="id-ID" sz="1600" dirty="0">
              <a:solidFill>
                <a:schemeClr val="bg1"/>
              </a:solidFill>
              <a:latin typeface="Canva Sans Bold" panose="020B0604020202020204" charset="0"/>
            </a:rPr>
            <a:t> yang dibentuk oleh masyarakat dalam rangka pengawasan pengelolaan dan pemanfaatan sumber daya kelautan dan perikanan</a:t>
          </a:r>
        </a:p>
      </dgm:t>
    </dgm:pt>
    <dgm:pt modelId="{58153DD9-C5D4-4AFE-A753-C9C6880519CF}" type="parTrans" cxnId="{1401FBFD-E77B-4D55-8C9B-F62824709B0B}">
      <dgm:prSet/>
      <dgm:spPr>
        <a:ln>
          <a:solidFill>
            <a:schemeClr val="tx1"/>
          </a:solidFill>
        </a:ln>
      </dgm:spPr>
      <dgm:t>
        <a:bodyPr/>
        <a:lstStyle/>
        <a:p>
          <a:endParaRPr lang="id-ID"/>
        </a:p>
      </dgm:t>
    </dgm:pt>
    <dgm:pt modelId="{F8548938-DFD3-4C23-9804-E68A626325CF}" type="sibTrans" cxnId="{1401FBFD-E77B-4D55-8C9B-F62824709B0B}">
      <dgm:prSet/>
      <dgm:spPr/>
      <dgm:t>
        <a:bodyPr/>
        <a:lstStyle/>
        <a:p>
          <a:endParaRPr lang="id-ID"/>
        </a:p>
      </dgm:t>
    </dgm:pt>
    <dgm:pt modelId="{682C308D-9154-48AE-A584-42DF4E4337FC}">
      <dgm:prSet custT="1"/>
      <dgm:spPr>
        <a:solidFill>
          <a:schemeClr val="accent6">
            <a:lumMod val="75000"/>
          </a:schemeClr>
        </a:solidFill>
        <a:ln>
          <a:noFill/>
        </a:ln>
      </dgm:spPr>
      <dgm:t>
        <a:bodyPr/>
        <a:lstStyle/>
        <a:p>
          <a:pPr rtl="0"/>
          <a:r>
            <a:rPr lang="en-US" sz="2400" b="1" dirty="0">
              <a:solidFill>
                <a:schemeClr val="bg1"/>
              </a:solidFill>
              <a:latin typeface="Canva Sans Bold" panose="020B0604020202020204" charset="0"/>
            </a:rPr>
            <a:t>KELOMPOK</a:t>
          </a:r>
          <a:endParaRPr lang="id-ID" sz="2400" b="1" dirty="0">
            <a:solidFill>
              <a:schemeClr val="bg1"/>
            </a:solidFill>
            <a:latin typeface="Canva Sans Bold" panose="020B0604020202020204" charset="0"/>
          </a:endParaRPr>
        </a:p>
      </dgm:t>
    </dgm:pt>
    <dgm:pt modelId="{CA40B0E1-A916-46F9-A064-6CDE1ADFE361}" type="sibTrans" cxnId="{A523A1AC-B101-4E17-9C71-A3B5BC35E227}">
      <dgm:prSet/>
      <dgm:spPr/>
      <dgm:t>
        <a:bodyPr/>
        <a:lstStyle/>
        <a:p>
          <a:endParaRPr lang="id-ID"/>
        </a:p>
      </dgm:t>
    </dgm:pt>
    <dgm:pt modelId="{F6ADA190-40A2-4919-88E8-696022B6B90A}" type="parTrans" cxnId="{A523A1AC-B101-4E17-9C71-A3B5BC35E227}">
      <dgm:prSet/>
      <dgm:spPr/>
      <dgm:t>
        <a:bodyPr/>
        <a:lstStyle/>
        <a:p>
          <a:endParaRPr lang="id-ID"/>
        </a:p>
      </dgm:t>
    </dgm:pt>
    <dgm:pt modelId="{2921A307-F17E-4FC8-9165-7228D1C50711}" type="pres">
      <dgm:prSet presAssocID="{40C74B18-EA2B-4CF2-B32B-46DCED78585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0E19264-CC72-405E-ABE6-0B35F51E9D97}" type="pres">
      <dgm:prSet presAssocID="{682C308D-9154-48AE-A584-42DF4E4337FC}" presName="hierRoot1" presStyleCnt="0">
        <dgm:presLayoutVars>
          <dgm:hierBranch val="init"/>
        </dgm:presLayoutVars>
      </dgm:prSet>
      <dgm:spPr/>
    </dgm:pt>
    <dgm:pt modelId="{AC34DE00-9825-41FD-AF37-F8C031224EE9}" type="pres">
      <dgm:prSet presAssocID="{682C308D-9154-48AE-A584-42DF4E4337FC}" presName="rootComposite1" presStyleCnt="0"/>
      <dgm:spPr/>
    </dgm:pt>
    <dgm:pt modelId="{65757FAF-1043-488B-96A7-D1F81963B607}" type="pres">
      <dgm:prSet presAssocID="{682C308D-9154-48AE-A584-42DF4E4337FC}" presName="rootText1" presStyleLbl="node0" presStyleIdx="0" presStyleCnt="1" custScaleX="366528" custScaleY="98484" custLinFactNeighborX="16656" custLinFactNeighborY="-5344">
        <dgm:presLayoutVars>
          <dgm:chPref val="3"/>
        </dgm:presLayoutVars>
      </dgm:prSet>
      <dgm:spPr/>
    </dgm:pt>
    <dgm:pt modelId="{2B91F59C-E691-45DD-8707-65CEABF05A4D}" type="pres">
      <dgm:prSet presAssocID="{682C308D-9154-48AE-A584-42DF4E4337FC}" presName="rootConnector1" presStyleLbl="node1" presStyleIdx="0" presStyleCnt="0"/>
      <dgm:spPr/>
    </dgm:pt>
    <dgm:pt modelId="{B2D7D56F-9215-4685-AC03-C2414F260526}" type="pres">
      <dgm:prSet presAssocID="{682C308D-9154-48AE-A584-42DF4E4337FC}" presName="hierChild2" presStyleCnt="0"/>
      <dgm:spPr/>
    </dgm:pt>
    <dgm:pt modelId="{BD497218-C031-40EF-8D47-FBF10671A4C8}" type="pres">
      <dgm:prSet presAssocID="{D48C278C-E9A9-48F2-BCB6-7ACEF2E19803}" presName="Name37" presStyleLbl="parChTrans1D2" presStyleIdx="0" presStyleCnt="5"/>
      <dgm:spPr/>
    </dgm:pt>
    <dgm:pt modelId="{E5109749-DC3B-469B-A8E5-7B3252857ECB}" type="pres">
      <dgm:prSet presAssocID="{BD304A20-9CDD-4D91-8BFB-9BCA4A75BD14}" presName="hierRoot2" presStyleCnt="0">
        <dgm:presLayoutVars>
          <dgm:hierBranch val="init"/>
        </dgm:presLayoutVars>
      </dgm:prSet>
      <dgm:spPr/>
    </dgm:pt>
    <dgm:pt modelId="{A50E9F42-9624-45D8-974F-CBFB5E83113C}" type="pres">
      <dgm:prSet presAssocID="{BD304A20-9CDD-4D91-8BFB-9BCA4A75BD14}" presName="rootComposite" presStyleCnt="0"/>
      <dgm:spPr/>
    </dgm:pt>
    <dgm:pt modelId="{0DEEFA91-F9D8-483F-99E5-748D1AF8D10A}" type="pres">
      <dgm:prSet presAssocID="{BD304A20-9CDD-4D91-8BFB-9BCA4A75BD14}" presName="rootText" presStyleLbl="node2" presStyleIdx="0" presStyleCnt="5" custScaleY="139196">
        <dgm:presLayoutVars>
          <dgm:chPref val="3"/>
        </dgm:presLayoutVars>
      </dgm:prSet>
      <dgm:spPr/>
    </dgm:pt>
    <dgm:pt modelId="{314B4323-5774-4402-99D1-E3BC2D367E49}" type="pres">
      <dgm:prSet presAssocID="{BD304A20-9CDD-4D91-8BFB-9BCA4A75BD14}" presName="rootConnector" presStyleLbl="node2" presStyleIdx="0" presStyleCnt="5"/>
      <dgm:spPr/>
    </dgm:pt>
    <dgm:pt modelId="{B1221008-8947-42CE-A5BA-1CCAD011DF0D}" type="pres">
      <dgm:prSet presAssocID="{BD304A20-9CDD-4D91-8BFB-9BCA4A75BD14}" presName="hierChild4" presStyleCnt="0"/>
      <dgm:spPr/>
    </dgm:pt>
    <dgm:pt modelId="{F8C46D01-D91F-45A1-B35A-CF996CE322CE}" type="pres">
      <dgm:prSet presAssocID="{BD304A20-9CDD-4D91-8BFB-9BCA4A75BD14}" presName="hierChild5" presStyleCnt="0"/>
      <dgm:spPr/>
    </dgm:pt>
    <dgm:pt modelId="{4CE426F5-5709-46E4-A7E6-40F2AF15A71E}" type="pres">
      <dgm:prSet presAssocID="{E6D8AFBC-A321-4C09-8927-7698EDC9C3CA}" presName="Name37" presStyleLbl="parChTrans1D2" presStyleIdx="1" presStyleCnt="5"/>
      <dgm:spPr/>
    </dgm:pt>
    <dgm:pt modelId="{96C3F28A-B4B8-42B5-9E78-D1A6FA29D3B0}" type="pres">
      <dgm:prSet presAssocID="{73E68859-48AF-44E3-8C44-D5CBE32512BD}" presName="hierRoot2" presStyleCnt="0">
        <dgm:presLayoutVars>
          <dgm:hierBranch val="init"/>
        </dgm:presLayoutVars>
      </dgm:prSet>
      <dgm:spPr/>
    </dgm:pt>
    <dgm:pt modelId="{4E6E371D-D2BD-4EEA-A4DB-75E7923DB534}" type="pres">
      <dgm:prSet presAssocID="{73E68859-48AF-44E3-8C44-D5CBE32512BD}" presName="rootComposite" presStyleCnt="0"/>
      <dgm:spPr/>
    </dgm:pt>
    <dgm:pt modelId="{FBA2FDFA-BDAB-4B5F-9ADD-780473345D56}" type="pres">
      <dgm:prSet presAssocID="{73E68859-48AF-44E3-8C44-D5CBE32512BD}" presName="rootText" presStyleLbl="node2" presStyleIdx="1" presStyleCnt="5" custScaleX="120710" custScaleY="139196">
        <dgm:presLayoutVars>
          <dgm:chPref val="3"/>
        </dgm:presLayoutVars>
      </dgm:prSet>
      <dgm:spPr/>
    </dgm:pt>
    <dgm:pt modelId="{9B756BC5-3CF0-4537-90F7-1BB8999E8CDF}" type="pres">
      <dgm:prSet presAssocID="{73E68859-48AF-44E3-8C44-D5CBE32512BD}" presName="rootConnector" presStyleLbl="node2" presStyleIdx="1" presStyleCnt="5"/>
      <dgm:spPr/>
    </dgm:pt>
    <dgm:pt modelId="{3D5BDADF-B8F9-4B5B-80A7-EB501A0079AE}" type="pres">
      <dgm:prSet presAssocID="{73E68859-48AF-44E3-8C44-D5CBE32512BD}" presName="hierChild4" presStyleCnt="0"/>
      <dgm:spPr/>
    </dgm:pt>
    <dgm:pt modelId="{18103831-EE23-4BD9-97BB-46D580F210E2}" type="pres">
      <dgm:prSet presAssocID="{73E68859-48AF-44E3-8C44-D5CBE32512BD}" presName="hierChild5" presStyleCnt="0"/>
      <dgm:spPr/>
    </dgm:pt>
    <dgm:pt modelId="{3AF9BD71-58FB-41B5-B98E-A82A6E48FFFE}" type="pres">
      <dgm:prSet presAssocID="{BFB551F3-DB80-4289-A760-89D72963CF08}" presName="Name37" presStyleLbl="parChTrans1D2" presStyleIdx="2" presStyleCnt="5"/>
      <dgm:spPr/>
    </dgm:pt>
    <dgm:pt modelId="{3A81797A-2A1A-40B7-A248-D517A573BB46}" type="pres">
      <dgm:prSet presAssocID="{CC0072BD-8079-481A-B287-B50D0A5DE056}" presName="hierRoot2" presStyleCnt="0">
        <dgm:presLayoutVars>
          <dgm:hierBranch val="init"/>
        </dgm:presLayoutVars>
      </dgm:prSet>
      <dgm:spPr/>
    </dgm:pt>
    <dgm:pt modelId="{C1045AD2-1D7B-41E4-9091-6AF25D1ECAB4}" type="pres">
      <dgm:prSet presAssocID="{CC0072BD-8079-481A-B287-B50D0A5DE056}" presName="rootComposite" presStyleCnt="0"/>
      <dgm:spPr/>
    </dgm:pt>
    <dgm:pt modelId="{282EDBC2-BC25-4A8C-93CE-066EF858D72D}" type="pres">
      <dgm:prSet presAssocID="{CC0072BD-8079-481A-B287-B50D0A5DE056}" presName="rootText" presStyleLbl="node2" presStyleIdx="2" presStyleCnt="5" custScaleX="117244" custScaleY="150585" custLinFactNeighborX="-1320" custLinFactNeighborY="2642">
        <dgm:presLayoutVars>
          <dgm:chPref val="3"/>
        </dgm:presLayoutVars>
      </dgm:prSet>
      <dgm:spPr/>
    </dgm:pt>
    <dgm:pt modelId="{3A4B8D7B-AA30-4886-8016-516072B106FE}" type="pres">
      <dgm:prSet presAssocID="{CC0072BD-8079-481A-B287-B50D0A5DE056}" presName="rootConnector" presStyleLbl="node2" presStyleIdx="2" presStyleCnt="5"/>
      <dgm:spPr/>
    </dgm:pt>
    <dgm:pt modelId="{7B7EF5EA-FFBB-4299-AE33-3AFD8B41B4CD}" type="pres">
      <dgm:prSet presAssocID="{CC0072BD-8079-481A-B287-B50D0A5DE056}" presName="hierChild4" presStyleCnt="0"/>
      <dgm:spPr/>
    </dgm:pt>
    <dgm:pt modelId="{EB88E1F9-F449-479A-ABB7-B03CFC947AF9}" type="pres">
      <dgm:prSet presAssocID="{CC0072BD-8079-481A-B287-B50D0A5DE056}" presName="hierChild5" presStyleCnt="0"/>
      <dgm:spPr/>
    </dgm:pt>
    <dgm:pt modelId="{0F534754-C54C-4AE5-9F0C-155D15A25C42}" type="pres">
      <dgm:prSet presAssocID="{68B441E1-EA94-4D79-9710-A3242E4DBDB1}" presName="Name37" presStyleLbl="parChTrans1D2" presStyleIdx="3" presStyleCnt="5"/>
      <dgm:spPr/>
    </dgm:pt>
    <dgm:pt modelId="{9F56205C-08A1-4AC8-BAFC-15F3DC0C7C52}" type="pres">
      <dgm:prSet presAssocID="{7576FB36-9F56-48D9-9050-21ED60192C74}" presName="hierRoot2" presStyleCnt="0">
        <dgm:presLayoutVars>
          <dgm:hierBranch val="init"/>
        </dgm:presLayoutVars>
      </dgm:prSet>
      <dgm:spPr/>
    </dgm:pt>
    <dgm:pt modelId="{E7750F29-5946-4DAB-B418-B180842D5531}" type="pres">
      <dgm:prSet presAssocID="{7576FB36-9F56-48D9-9050-21ED60192C74}" presName="rootComposite" presStyleCnt="0"/>
      <dgm:spPr/>
    </dgm:pt>
    <dgm:pt modelId="{2D74D20F-5B6C-473A-9786-C6F322ABCD64}" type="pres">
      <dgm:prSet presAssocID="{7576FB36-9F56-48D9-9050-21ED60192C74}" presName="rootText" presStyleLbl="node2" presStyleIdx="3" presStyleCnt="5" custScaleY="133048">
        <dgm:presLayoutVars>
          <dgm:chPref val="3"/>
        </dgm:presLayoutVars>
      </dgm:prSet>
      <dgm:spPr/>
    </dgm:pt>
    <dgm:pt modelId="{DBF4A99F-11FB-43E6-8792-8EEF5DBC26AF}" type="pres">
      <dgm:prSet presAssocID="{7576FB36-9F56-48D9-9050-21ED60192C74}" presName="rootConnector" presStyleLbl="node2" presStyleIdx="3" presStyleCnt="5"/>
      <dgm:spPr/>
    </dgm:pt>
    <dgm:pt modelId="{59412680-F3A3-4C6C-A61D-91F948AE7DCA}" type="pres">
      <dgm:prSet presAssocID="{7576FB36-9F56-48D9-9050-21ED60192C74}" presName="hierChild4" presStyleCnt="0"/>
      <dgm:spPr/>
    </dgm:pt>
    <dgm:pt modelId="{575D55AC-CDB1-436A-A65D-CA680C4CA364}" type="pres">
      <dgm:prSet presAssocID="{7576FB36-9F56-48D9-9050-21ED60192C74}" presName="hierChild5" presStyleCnt="0"/>
      <dgm:spPr/>
    </dgm:pt>
    <dgm:pt modelId="{EEEF8C81-63BE-4F2F-A0F6-8D9CA20209CF}" type="pres">
      <dgm:prSet presAssocID="{58153DD9-C5D4-4AFE-A753-C9C6880519CF}" presName="Name37" presStyleLbl="parChTrans1D2" presStyleIdx="4" presStyleCnt="5"/>
      <dgm:spPr/>
    </dgm:pt>
    <dgm:pt modelId="{B39CE395-1FEC-4D7F-B6C1-5FC9D5126C63}" type="pres">
      <dgm:prSet presAssocID="{4CE1CE5E-BE6E-485B-8D36-3462D40C3333}" presName="hierRoot2" presStyleCnt="0">
        <dgm:presLayoutVars>
          <dgm:hierBranch val="init"/>
        </dgm:presLayoutVars>
      </dgm:prSet>
      <dgm:spPr/>
    </dgm:pt>
    <dgm:pt modelId="{B21E4C70-3849-45CB-AE46-7857ACC04926}" type="pres">
      <dgm:prSet presAssocID="{4CE1CE5E-BE6E-485B-8D36-3462D40C3333}" presName="rootComposite" presStyleCnt="0"/>
      <dgm:spPr/>
    </dgm:pt>
    <dgm:pt modelId="{8DFBAFE0-ED12-40F3-8D89-42530DC3567A}" type="pres">
      <dgm:prSet presAssocID="{4CE1CE5E-BE6E-485B-8D36-3462D40C3333}" presName="rootText" presStyleLbl="node2" presStyleIdx="4" presStyleCnt="5" custScaleY="139196">
        <dgm:presLayoutVars>
          <dgm:chPref val="3"/>
        </dgm:presLayoutVars>
      </dgm:prSet>
      <dgm:spPr/>
    </dgm:pt>
    <dgm:pt modelId="{B8FEB8D5-D669-4992-B945-16EDE3E01951}" type="pres">
      <dgm:prSet presAssocID="{4CE1CE5E-BE6E-485B-8D36-3462D40C3333}" presName="rootConnector" presStyleLbl="node2" presStyleIdx="4" presStyleCnt="5"/>
      <dgm:spPr/>
    </dgm:pt>
    <dgm:pt modelId="{EA33CBF1-8EB6-4441-8E04-21670B40D075}" type="pres">
      <dgm:prSet presAssocID="{4CE1CE5E-BE6E-485B-8D36-3462D40C3333}" presName="hierChild4" presStyleCnt="0"/>
      <dgm:spPr/>
    </dgm:pt>
    <dgm:pt modelId="{4A6A9253-35FC-4CB4-AFF1-359E427A2AE7}" type="pres">
      <dgm:prSet presAssocID="{4CE1CE5E-BE6E-485B-8D36-3462D40C3333}" presName="hierChild5" presStyleCnt="0"/>
      <dgm:spPr/>
    </dgm:pt>
    <dgm:pt modelId="{9E0BBBF6-4C4E-4867-84E6-4466E352B4FE}" type="pres">
      <dgm:prSet presAssocID="{682C308D-9154-48AE-A584-42DF4E4337FC}" presName="hierChild3" presStyleCnt="0"/>
      <dgm:spPr/>
    </dgm:pt>
  </dgm:ptLst>
  <dgm:cxnLst>
    <dgm:cxn modelId="{F8489D25-E9FF-4E2B-9E4D-97314388C13F}" srcId="{682C308D-9154-48AE-A584-42DF4E4337FC}" destId="{73E68859-48AF-44E3-8C44-D5CBE32512BD}" srcOrd="1" destOrd="0" parTransId="{E6D8AFBC-A321-4C09-8927-7698EDC9C3CA}" sibTransId="{A9D9B892-D073-4294-B69C-29B56C09E2AA}"/>
    <dgm:cxn modelId="{242CA734-CCFB-4F90-B3F8-57D6162DD981}" type="presOf" srcId="{4CE1CE5E-BE6E-485B-8D36-3462D40C3333}" destId="{8DFBAFE0-ED12-40F3-8D89-42530DC3567A}" srcOrd="0" destOrd="0" presId="urn:microsoft.com/office/officeart/2005/8/layout/orgChart1"/>
    <dgm:cxn modelId="{57597D35-98A5-4346-A3DB-861B973FB494}" srcId="{682C308D-9154-48AE-A584-42DF4E4337FC}" destId="{BD304A20-9CDD-4D91-8BFB-9BCA4A75BD14}" srcOrd="0" destOrd="0" parTransId="{D48C278C-E9A9-48F2-BCB6-7ACEF2E19803}" sibTransId="{F652FC26-0515-44FF-9483-2FC3C828A361}"/>
    <dgm:cxn modelId="{99F8713D-F463-41BA-AE8F-FBE851CC248C}" type="presOf" srcId="{BD304A20-9CDD-4D91-8BFB-9BCA4A75BD14}" destId="{314B4323-5774-4402-99D1-E3BC2D367E49}" srcOrd="1" destOrd="0" presId="urn:microsoft.com/office/officeart/2005/8/layout/orgChart1"/>
    <dgm:cxn modelId="{0ED8D464-C434-40AF-8D63-1DDC8ADB4AEF}" type="presOf" srcId="{682C308D-9154-48AE-A584-42DF4E4337FC}" destId="{2B91F59C-E691-45DD-8707-65CEABF05A4D}" srcOrd="1" destOrd="0" presId="urn:microsoft.com/office/officeart/2005/8/layout/orgChart1"/>
    <dgm:cxn modelId="{2F462568-8827-4C0D-AD82-E8C18E6A10F6}" type="presOf" srcId="{58153DD9-C5D4-4AFE-A753-C9C6880519CF}" destId="{EEEF8C81-63BE-4F2F-A0F6-8D9CA20209CF}" srcOrd="0" destOrd="0" presId="urn:microsoft.com/office/officeart/2005/8/layout/orgChart1"/>
    <dgm:cxn modelId="{527E207C-4D2E-41C8-A80D-5347FEA9AEE7}" type="presOf" srcId="{CC0072BD-8079-481A-B287-B50D0A5DE056}" destId="{3A4B8D7B-AA30-4886-8016-516072B106FE}" srcOrd="1" destOrd="0" presId="urn:microsoft.com/office/officeart/2005/8/layout/orgChart1"/>
    <dgm:cxn modelId="{CDE84A7D-4F81-4290-B479-12D969E828A3}" type="presOf" srcId="{7576FB36-9F56-48D9-9050-21ED60192C74}" destId="{2D74D20F-5B6C-473A-9786-C6F322ABCD64}" srcOrd="0" destOrd="0" presId="urn:microsoft.com/office/officeart/2005/8/layout/orgChart1"/>
    <dgm:cxn modelId="{DB5B2186-E0B8-497C-8440-949868041372}" srcId="{682C308D-9154-48AE-A584-42DF4E4337FC}" destId="{CC0072BD-8079-481A-B287-B50D0A5DE056}" srcOrd="2" destOrd="0" parTransId="{BFB551F3-DB80-4289-A760-89D72963CF08}" sibTransId="{A30593B0-9D1E-4B11-9D09-308AF51680FB}"/>
    <dgm:cxn modelId="{1FA87C8E-5F52-4009-8250-5436D182DC83}" type="presOf" srcId="{E6D8AFBC-A321-4C09-8927-7698EDC9C3CA}" destId="{4CE426F5-5709-46E4-A7E6-40F2AF15A71E}" srcOrd="0" destOrd="0" presId="urn:microsoft.com/office/officeart/2005/8/layout/orgChart1"/>
    <dgm:cxn modelId="{FFFF1396-99B6-482C-8AC0-118E22E49614}" type="presOf" srcId="{BFB551F3-DB80-4289-A760-89D72963CF08}" destId="{3AF9BD71-58FB-41B5-B98E-A82A6E48FFFE}" srcOrd="0" destOrd="0" presId="urn:microsoft.com/office/officeart/2005/8/layout/orgChart1"/>
    <dgm:cxn modelId="{9D277C98-95A4-452A-91F5-0EA3D23F871E}" type="presOf" srcId="{68B441E1-EA94-4D79-9710-A3242E4DBDB1}" destId="{0F534754-C54C-4AE5-9F0C-155D15A25C42}" srcOrd="0" destOrd="0" presId="urn:microsoft.com/office/officeart/2005/8/layout/orgChart1"/>
    <dgm:cxn modelId="{9F72F09B-3564-4CBF-A28A-9BB9615B67B8}" type="presOf" srcId="{CC0072BD-8079-481A-B287-B50D0A5DE056}" destId="{282EDBC2-BC25-4A8C-93CE-066EF858D72D}" srcOrd="0" destOrd="0" presId="urn:microsoft.com/office/officeart/2005/8/layout/orgChart1"/>
    <dgm:cxn modelId="{ECA46CAB-1463-4648-A442-E860C3873AED}" type="presOf" srcId="{73E68859-48AF-44E3-8C44-D5CBE32512BD}" destId="{9B756BC5-3CF0-4537-90F7-1BB8999E8CDF}" srcOrd="1" destOrd="0" presId="urn:microsoft.com/office/officeart/2005/8/layout/orgChart1"/>
    <dgm:cxn modelId="{A65B9AAB-FCFC-4701-8091-7C79FCB3117D}" type="presOf" srcId="{7576FB36-9F56-48D9-9050-21ED60192C74}" destId="{DBF4A99F-11FB-43E6-8792-8EEF5DBC26AF}" srcOrd="1" destOrd="0" presId="urn:microsoft.com/office/officeart/2005/8/layout/orgChart1"/>
    <dgm:cxn modelId="{A523A1AC-B101-4E17-9C71-A3B5BC35E227}" srcId="{40C74B18-EA2B-4CF2-B32B-46DCED785852}" destId="{682C308D-9154-48AE-A584-42DF4E4337FC}" srcOrd="0" destOrd="0" parTransId="{F6ADA190-40A2-4919-88E8-696022B6B90A}" sibTransId="{CA40B0E1-A916-46F9-A064-6CDE1ADFE361}"/>
    <dgm:cxn modelId="{819F09B8-53D7-4066-BD53-EC14A46302EE}" type="presOf" srcId="{BD304A20-9CDD-4D91-8BFB-9BCA4A75BD14}" destId="{0DEEFA91-F9D8-483F-99E5-748D1AF8D10A}" srcOrd="0" destOrd="0" presId="urn:microsoft.com/office/officeart/2005/8/layout/orgChart1"/>
    <dgm:cxn modelId="{C1DBECC6-0ACE-4F2C-932D-27566CFA1D7C}" type="presOf" srcId="{682C308D-9154-48AE-A584-42DF4E4337FC}" destId="{65757FAF-1043-488B-96A7-D1F81963B607}" srcOrd="0" destOrd="0" presId="urn:microsoft.com/office/officeart/2005/8/layout/orgChart1"/>
    <dgm:cxn modelId="{BD00C3D4-0B09-48A9-AFA7-2D59E372AEDD}" type="presOf" srcId="{D48C278C-E9A9-48F2-BCB6-7ACEF2E19803}" destId="{BD497218-C031-40EF-8D47-FBF10671A4C8}" srcOrd="0" destOrd="0" presId="urn:microsoft.com/office/officeart/2005/8/layout/orgChart1"/>
    <dgm:cxn modelId="{CC0B49D5-B642-4C06-8C32-75A51971589C}" type="presOf" srcId="{4CE1CE5E-BE6E-485B-8D36-3462D40C3333}" destId="{B8FEB8D5-D669-4992-B945-16EDE3E01951}" srcOrd="1" destOrd="0" presId="urn:microsoft.com/office/officeart/2005/8/layout/orgChart1"/>
    <dgm:cxn modelId="{FBB244F3-92A0-485B-BBE8-318BEA989287}" type="presOf" srcId="{73E68859-48AF-44E3-8C44-D5CBE32512BD}" destId="{FBA2FDFA-BDAB-4B5F-9ADD-780473345D56}" srcOrd="0" destOrd="0" presId="urn:microsoft.com/office/officeart/2005/8/layout/orgChart1"/>
    <dgm:cxn modelId="{02BBE9F6-A1CF-4E0D-B0D4-FB677DAB293D}" srcId="{682C308D-9154-48AE-A584-42DF4E4337FC}" destId="{7576FB36-9F56-48D9-9050-21ED60192C74}" srcOrd="3" destOrd="0" parTransId="{68B441E1-EA94-4D79-9710-A3242E4DBDB1}" sibTransId="{6AEB107A-2746-42F3-9D45-2D24532FEC64}"/>
    <dgm:cxn modelId="{20AE65F8-4EAB-45B1-AB3D-2D0C31E11CC1}" type="presOf" srcId="{40C74B18-EA2B-4CF2-B32B-46DCED785852}" destId="{2921A307-F17E-4FC8-9165-7228D1C50711}" srcOrd="0" destOrd="0" presId="urn:microsoft.com/office/officeart/2005/8/layout/orgChart1"/>
    <dgm:cxn modelId="{1401FBFD-E77B-4D55-8C9B-F62824709B0B}" srcId="{682C308D-9154-48AE-A584-42DF4E4337FC}" destId="{4CE1CE5E-BE6E-485B-8D36-3462D40C3333}" srcOrd="4" destOrd="0" parTransId="{58153DD9-C5D4-4AFE-A753-C9C6880519CF}" sibTransId="{F8548938-DFD3-4C23-9804-E68A626325CF}"/>
    <dgm:cxn modelId="{FC89EBBA-3159-4721-B450-4CEAFAB9263D}" type="presParOf" srcId="{2921A307-F17E-4FC8-9165-7228D1C50711}" destId="{50E19264-CC72-405E-ABE6-0B35F51E9D97}" srcOrd="0" destOrd="0" presId="urn:microsoft.com/office/officeart/2005/8/layout/orgChart1"/>
    <dgm:cxn modelId="{D74131C6-AD14-4837-B5A4-3F8FA4E6C0B9}" type="presParOf" srcId="{50E19264-CC72-405E-ABE6-0B35F51E9D97}" destId="{AC34DE00-9825-41FD-AF37-F8C031224EE9}" srcOrd="0" destOrd="0" presId="urn:microsoft.com/office/officeart/2005/8/layout/orgChart1"/>
    <dgm:cxn modelId="{37217EE2-FFEA-426B-B822-F4170933D33C}" type="presParOf" srcId="{AC34DE00-9825-41FD-AF37-F8C031224EE9}" destId="{65757FAF-1043-488B-96A7-D1F81963B607}" srcOrd="0" destOrd="0" presId="urn:microsoft.com/office/officeart/2005/8/layout/orgChart1"/>
    <dgm:cxn modelId="{376923A3-2E34-4258-A660-BE589B345563}" type="presParOf" srcId="{AC34DE00-9825-41FD-AF37-F8C031224EE9}" destId="{2B91F59C-E691-45DD-8707-65CEABF05A4D}" srcOrd="1" destOrd="0" presId="urn:microsoft.com/office/officeart/2005/8/layout/orgChart1"/>
    <dgm:cxn modelId="{AF2283D5-E763-4CA9-AEE7-4007F9A73FB9}" type="presParOf" srcId="{50E19264-CC72-405E-ABE6-0B35F51E9D97}" destId="{B2D7D56F-9215-4685-AC03-C2414F260526}" srcOrd="1" destOrd="0" presId="urn:microsoft.com/office/officeart/2005/8/layout/orgChart1"/>
    <dgm:cxn modelId="{5D0942BE-4A8A-4E65-AC6F-A808695088C3}" type="presParOf" srcId="{B2D7D56F-9215-4685-AC03-C2414F260526}" destId="{BD497218-C031-40EF-8D47-FBF10671A4C8}" srcOrd="0" destOrd="0" presId="urn:microsoft.com/office/officeart/2005/8/layout/orgChart1"/>
    <dgm:cxn modelId="{5C4F2F8F-35AC-4B60-9AD0-848B54873452}" type="presParOf" srcId="{B2D7D56F-9215-4685-AC03-C2414F260526}" destId="{E5109749-DC3B-469B-A8E5-7B3252857ECB}" srcOrd="1" destOrd="0" presId="urn:microsoft.com/office/officeart/2005/8/layout/orgChart1"/>
    <dgm:cxn modelId="{4A118122-9EEC-4F68-9636-F3B9A776F326}" type="presParOf" srcId="{E5109749-DC3B-469B-A8E5-7B3252857ECB}" destId="{A50E9F42-9624-45D8-974F-CBFB5E83113C}" srcOrd="0" destOrd="0" presId="urn:microsoft.com/office/officeart/2005/8/layout/orgChart1"/>
    <dgm:cxn modelId="{332C88E7-2525-40E9-B162-15932A87A29F}" type="presParOf" srcId="{A50E9F42-9624-45D8-974F-CBFB5E83113C}" destId="{0DEEFA91-F9D8-483F-99E5-748D1AF8D10A}" srcOrd="0" destOrd="0" presId="urn:microsoft.com/office/officeart/2005/8/layout/orgChart1"/>
    <dgm:cxn modelId="{2CC1AD9C-7A57-4267-9BF2-BC45C7A2297D}" type="presParOf" srcId="{A50E9F42-9624-45D8-974F-CBFB5E83113C}" destId="{314B4323-5774-4402-99D1-E3BC2D367E49}" srcOrd="1" destOrd="0" presId="urn:microsoft.com/office/officeart/2005/8/layout/orgChart1"/>
    <dgm:cxn modelId="{81BB1C15-2859-4157-B642-CB913F6248EA}" type="presParOf" srcId="{E5109749-DC3B-469B-A8E5-7B3252857ECB}" destId="{B1221008-8947-42CE-A5BA-1CCAD011DF0D}" srcOrd="1" destOrd="0" presId="urn:microsoft.com/office/officeart/2005/8/layout/orgChart1"/>
    <dgm:cxn modelId="{24952528-63FC-404C-B503-96F69BAB6B05}" type="presParOf" srcId="{E5109749-DC3B-469B-A8E5-7B3252857ECB}" destId="{F8C46D01-D91F-45A1-B35A-CF996CE322CE}" srcOrd="2" destOrd="0" presId="urn:microsoft.com/office/officeart/2005/8/layout/orgChart1"/>
    <dgm:cxn modelId="{97795D67-DE1E-4FE9-8D1D-F9BD0CFD1098}" type="presParOf" srcId="{B2D7D56F-9215-4685-AC03-C2414F260526}" destId="{4CE426F5-5709-46E4-A7E6-40F2AF15A71E}" srcOrd="2" destOrd="0" presId="urn:microsoft.com/office/officeart/2005/8/layout/orgChart1"/>
    <dgm:cxn modelId="{74E84361-B01C-47C7-88BB-6749312DC870}" type="presParOf" srcId="{B2D7D56F-9215-4685-AC03-C2414F260526}" destId="{96C3F28A-B4B8-42B5-9E78-D1A6FA29D3B0}" srcOrd="3" destOrd="0" presId="urn:microsoft.com/office/officeart/2005/8/layout/orgChart1"/>
    <dgm:cxn modelId="{B6980CA9-297C-49FC-8D04-C40DC06DF8B5}" type="presParOf" srcId="{96C3F28A-B4B8-42B5-9E78-D1A6FA29D3B0}" destId="{4E6E371D-D2BD-4EEA-A4DB-75E7923DB534}" srcOrd="0" destOrd="0" presId="urn:microsoft.com/office/officeart/2005/8/layout/orgChart1"/>
    <dgm:cxn modelId="{9AEB96F7-643B-40E2-A522-11F7317D4C6B}" type="presParOf" srcId="{4E6E371D-D2BD-4EEA-A4DB-75E7923DB534}" destId="{FBA2FDFA-BDAB-4B5F-9ADD-780473345D56}" srcOrd="0" destOrd="0" presId="urn:microsoft.com/office/officeart/2005/8/layout/orgChart1"/>
    <dgm:cxn modelId="{EB327BF2-F64B-4D15-9CF2-06570F3ABC3A}" type="presParOf" srcId="{4E6E371D-D2BD-4EEA-A4DB-75E7923DB534}" destId="{9B756BC5-3CF0-4537-90F7-1BB8999E8CDF}" srcOrd="1" destOrd="0" presId="urn:microsoft.com/office/officeart/2005/8/layout/orgChart1"/>
    <dgm:cxn modelId="{05FD2E12-75FF-46FD-94EC-56EB25A98F89}" type="presParOf" srcId="{96C3F28A-B4B8-42B5-9E78-D1A6FA29D3B0}" destId="{3D5BDADF-B8F9-4B5B-80A7-EB501A0079AE}" srcOrd="1" destOrd="0" presId="urn:microsoft.com/office/officeart/2005/8/layout/orgChart1"/>
    <dgm:cxn modelId="{B73A20C5-D006-4E9F-B034-4A22C2DE1287}" type="presParOf" srcId="{96C3F28A-B4B8-42B5-9E78-D1A6FA29D3B0}" destId="{18103831-EE23-4BD9-97BB-46D580F210E2}" srcOrd="2" destOrd="0" presId="urn:microsoft.com/office/officeart/2005/8/layout/orgChart1"/>
    <dgm:cxn modelId="{D3DD9D9B-3765-495B-BB10-9A53F39398EE}" type="presParOf" srcId="{B2D7D56F-9215-4685-AC03-C2414F260526}" destId="{3AF9BD71-58FB-41B5-B98E-A82A6E48FFFE}" srcOrd="4" destOrd="0" presId="urn:microsoft.com/office/officeart/2005/8/layout/orgChart1"/>
    <dgm:cxn modelId="{77E82C13-716D-4880-AD16-569E3056ED7B}" type="presParOf" srcId="{B2D7D56F-9215-4685-AC03-C2414F260526}" destId="{3A81797A-2A1A-40B7-A248-D517A573BB46}" srcOrd="5" destOrd="0" presId="urn:microsoft.com/office/officeart/2005/8/layout/orgChart1"/>
    <dgm:cxn modelId="{EB4F28EA-6A1A-4BE8-9D4F-95FD11C65973}" type="presParOf" srcId="{3A81797A-2A1A-40B7-A248-D517A573BB46}" destId="{C1045AD2-1D7B-41E4-9091-6AF25D1ECAB4}" srcOrd="0" destOrd="0" presId="urn:microsoft.com/office/officeart/2005/8/layout/orgChart1"/>
    <dgm:cxn modelId="{F2209096-8CF3-418D-BD82-46D9040B3DB2}" type="presParOf" srcId="{C1045AD2-1D7B-41E4-9091-6AF25D1ECAB4}" destId="{282EDBC2-BC25-4A8C-93CE-066EF858D72D}" srcOrd="0" destOrd="0" presId="urn:microsoft.com/office/officeart/2005/8/layout/orgChart1"/>
    <dgm:cxn modelId="{9E51A268-24A0-4B49-A910-B200950C6CD9}" type="presParOf" srcId="{C1045AD2-1D7B-41E4-9091-6AF25D1ECAB4}" destId="{3A4B8D7B-AA30-4886-8016-516072B106FE}" srcOrd="1" destOrd="0" presId="urn:microsoft.com/office/officeart/2005/8/layout/orgChart1"/>
    <dgm:cxn modelId="{517DA693-2A72-4BDE-BB93-51B9ADB14E5B}" type="presParOf" srcId="{3A81797A-2A1A-40B7-A248-D517A573BB46}" destId="{7B7EF5EA-FFBB-4299-AE33-3AFD8B41B4CD}" srcOrd="1" destOrd="0" presId="urn:microsoft.com/office/officeart/2005/8/layout/orgChart1"/>
    <dgm:cxn modelId="{61A31B46-37B1-490F-885E-7620665CDC80}" type="presParOf" srcId="{3A81797A-2A1A-40B7-A248-D517A573BB46}" destId="{EB88E1F9-F449-479A-ABB7-B03CFC947AF9}" srcOrd="2" destOrd="0" presId="urn:microsoft.com/office/officeart/2005/8/layout/orgChart1"/>
    <dgm:cxn modelId="{177631AF-EDCA-40AE-8A61-06CFA7BC958A}" type="presParOf" srcId="{B2D7D56F-9215-4685-AC03-C2414F260526}" destId="{0F534754-C54C-4AE5-9F0C-155D15A25C42}" srcOrd="6" destOrd="0" presId="urn:microsoft.com/office/officeart/2005/8/layout/orgChart1"/>
    <dgm:cxn modelId="{F62C7063-F08E-4A9C-981E-B385366C94A6}" type="presParOf" srcId="{B2D7D56F-9215-4685-AC03-C2414F260526}" destId="{9F56205C-08A1-4AC8-BAFC-15F3DC0C7C52}" srcOrd="7" destOrd="0" presId="urn:microsoft.com/office/officeart/2005/8/layout/orgChart1"/>
    <dgm:cxn modelId="{368ECD48-AABD-4AD2-A313-7DD6A6E3BE31}" type="presParOf" srcId="{9F56205C-08A1-4AC8-BAFC-15F3DC0C7C52}" destId="{E7750F29-5946-4DAB-B418-B180842D5531}" srcOrd="0" destOrd="0" presId="urn:microsoft.com/office/officeart/2005/8/layout/orgChart1"/>
    <dgm:cxn modelId="{797D69C6-88D3-4C66-8D4D-48FD861036F9}" type="presParOf" srcId="{E7750F29-5946-4DAB-B418-B180842D5531}" destId="{2D74D20F-5B6C-473A-9786-C6F322ABCD64}" srcOrd="0" destOrd="0" presId="urn:microsoft.com/office/officeart/2005/8/layout/orgChart1"/>
    <dgm:cxn modelId="{E3081B03-9D84-467A-AFA3-D654B0781B64}" type="presParOf" srcId="{E7750F29-5946-4DAB-B418-B180842D5531}" destId="{DBF4A99F-11FB-43E6-8792-8EEF5DBC26AF}" srcOrd="1" destOrd="0" presId="urn:microsoft.com/office/officeart/2005/8/layout/orgChart1"/>
    <dgm:cxn modelId="{4B69F411-D35D-42C4-807C-332DD05703C0}" type="presParOf" srcId="{9F56205C-08A1-4AC8-BAFC-15F3DC0C7C52}" destId="{59412680-F3A3-4C6C-A61D-91F948AE7DCA}" srcOrd="1" destOrd="0" presId="urn:microsoft.com/office/officeart/2005/8/layout/orgChart1"/>
    <dgm:cxn modelId="{F0F6541C-5D3A-4A5A-BD33-DC6CB258D49D}" type="presParOf" srcId="{9F56205C-08A1-4AC8-BAFC-15F3DC0C7C52}" destId="{575D55AC-CDB1-436A-A65D-CA680C4CA364}" srcOrd="2" destOrd="0" presId="urn:microsoft.com/office/officeart/2005/8/layout/orgChart1"/>
    <dgm:cxn modelId="{9422B54C-6D89-4C9D-A559-1D201228A416}" type="presParOf" srcId="{B2D7D56F-9215-4685-AC03-C2414F260526}" destId="{EEEF8C81-63BE-4F2F-A0F6-8D9CA20209CF}" srcOrd="8" destOrd="0" presId="urn:microsoft.com/office/officeart/2005/8/layout/orgChart1"/>
    <dgm:cxn modelId="{6F19A798-B2A4-43F4-A2EE-70C2384FEEE6}" type="presParOf" srcId="{B2D7D56F-9215-4685-AC03-C2414F260526}" destId="{B39CE395-1FEC-4D7F-B6C1-5FC9D5126C63}" srcOrd="9" destOrd="0" presId="urn:microsoft.com/office/officeart/2005/8/layout/orgChart1"/>
    <dgm:cxn modelId="{04A11DE2-90AB-46AC-903D-BDA776A3A2E3}" type="presParOf" srcId="{B39CE395-1FEC-4D7F-B6C1-5FC9D5126C63}" destId="{B21E4C70-3849-45CB-AE46-7857ACC04926}" srcOrd="0" destOrd="0" presId="urn:microsoft.com/office/officeart/2005/8/layout/orgChart1"/>
    <dgm:cxn modelId="{7E3C9C10-5606-4477-828E-9212366EFECA}" type="presParOf" srcId="{B21E4C70-3849-45CB-AE46-7857ACC04926}" destId="{8DFBAFE0-ED12-40F3-8D89-42530DC3567A}" srcOrd="0" destOrd="0" presId="urn:microsoft.com/office/officeart/2005/8/layout/orgChart1"/>
    <dgm:cxn modelId="{8A36F230-8910-4208-B317-543514EEA457}" type="presParOf" srcId="{B21E4C70-3849-45CB-AE46-7857ACC04926}" destId="{B8FEB8D5-D669-4992-B945-16EDE3E01951}" srcOrd="1" destOrd="0" presId="urn:microsoft.com/office/officeart/2005/8/layout/orgChart1"/>
    <dgm:cxn modelId="{2F5563AE-2489-4D01-8345-5EBA8DF55A07}" type="presParOf" srcId="{B39CE395-1FEC-4D7F-B6C1-5FC9D5126C63}" destId="{EA33CBF1-8EB6-4441-8E04-21670B40D075}" srcOrd="1" destOrd="0" presId="urn:microsoft.com/office/officeart/2005/8/layout/orgChart1"/>
    <dgm:cxn modelId="{FD7E9D40-4BBD-4812-AC48-5AA68913973E}" type="presParOf" srcId="{B39CE395-1FEC-4D7F-B6C1-5FC9D5126C63}" destId="{4A6A9253-35FC-4CB4-AFF1-359E427A2AE7}" srcOrd="2" destOrd="0" presId="urn:microsoft.com/office/officeart/2005/8/layout/orgChart1"/>
    <dgm:cxn modelId="{2FBE6785-7D28-4AB6-9FFC-61D775B724B4}" type="presParOf" srcId="{50E19264-CC72-405E-ABE6-0B35F51E9D97}" destId="{9E0BBBF6-4C4E-4867-84E6-4466E352B4F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EF8C81-63BE-4F2F-A0F6-8D9CA20209CF}">
      <dsp:nvSpPr>
        <dsp:cNvPr id="0" name=""/>
        <dsp:cNvSpPr/>
      </dsp:nvSpPr>
      <dsp:spPr>
        <a:xfrm>
          <a:off x="8392595" y="2759204"/>
          <a:ext cx="6248839" cy="6054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891"/>
              </a:lnTo>
              <a:lnTo>
                <a:pt x="6248839" y="336891"/>
              </a:lnTo>
              <a:lnTo>
                <a:pt x="6248839" y="60544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534754-C54C-4AE5-9F0C-155D15A25C42}">
      <dsp:nvSpPr>
        <dsp:cNvPr id="0" name=""/>
        <dsp:cNvSpPr/>
      </dsp:nvSpPr>
      <dsp:spPr>
        <a:xfrm>
          <a:off x="8392595" y="2759204"/>
          <a:ext cx="3154101" cy="6054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891"/>
              </a:lnTo>
              <a:lnTo>
                <a:pt x="3154101" y="336891"/>
              </a:lnTo>
              <a:lnTo>
                <a:pt x="3154101" y="60544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F9BD71-58FB-41B5-B98E-A82A6E48FFFE}">
      <dsp:nvSpPr>
        <dsp:cNvPr id="0" name=""/>
        <dsp:cNvSpPr/>
      </dsp:nvSpPr>
      <dsp:spPr>
        <a:xfrm>
          <a:off x="8197678" y="2759204"/>
          <a:ext cx="194917" cy="639229"/>
        </a:xfrm>
        <a:custGeom>
          <a:avLst/>
          <a:gdLst/>
          <a:ahLst/>
          <a:cxnLst/>
          <a:rect l="0" t="0" r="0" b="0"/>
          <a:pathLst>
            <a:path>
              <a:moveTo>
                <a:pt x="194917" y="0"/>
              </a:moveTo>
              <a:lnTo>
                <a:pt x="194917" y="370678"/>
              </a:lnTo>
              <a:lnTo>
                <a:pt x="0" y="370678"/>
              </a:lnTo>
              <a:lnTo>
                <a:pt x="0" y="639229"/>
              </a:lnTo>
            </a:path>
          </a:pathLst>
        </a:cu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E426F5-5709-46E4-A7E6-40F2AF15A71E}">
      <dsp:nvSpPr>
        <dsp:cNvPr id="0" name=""/>
        <dsp:cNvSpPr/>
      </dsp:nvSpPr>
      <dsp:spPr>
        <a:xfrm>
          <a:off x="4651338" y="2759204"/>
          <a:ext cx="3741257" cy="605443"/>
        </a:xfrm>
        <a:custGeom>
          <a:avLst/>
          <a:gdLst/>
          <a:ahLst/>
          <a:cxnLst/>
          <a:rect l="0" t="0" r="0" b="0"/>
          <a:pathLst>
            <a:path>
              <a:moveTo>
                <a:pt x="3741257" y="0"/>
              </a:moveTo>
              <a:lnTo>
                <a:pt x="3741257" y="336891"/>
              </a:lnTo>
              <a:lnTo>
                <a:pt x="0" y="336891"/>
              </a:lnTo>
              <a:lnTo>
                <a:pt x="0" y="60544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497218-C031-40EF-8D47-FBF10671A4C8}">
      <dsp:nvSpPr>
        <dsp:cNvPr id="0" name=""/>
        <dsp:cNvSpPr/>
      </dsp:nvSpPr>
      <dsp:spPr>
        <a:xfrm>
          <a:off x="1291756" y="2759204"/>
          <a:ext cx="7100839" cy="605443"/>
        </a:xfrm>
        <a:custGeom>
          <a:avLst/>
          <a:gdLst/>
          <a:ahLst/>
          <a:cxnLst/>
          <a:rect l="0" t="0" r="0" b="0"/>
          <a:pathLst>
            <a:path>
              <a:moveTo>
                <a:pt x="7100839" y="0"/>
              </a:moveTo>
              <a:lnTo>
                <a:pt x="7100839" y="336891"/>
              </a:lnTo>
              <a:lnTo>
                <a:pt x="0" y="336891"/>
              </a:lnTo>
              <a:lnTo>
                <a:pt x="0" y="60544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757FAF-1043-488B-96A7-D1F81963B607}">
      <dsp:nvSpPr>
        <dsp:cNvPr id="0" name=""/>
        <dsp:cNvSpPr/>
      </dsp:nvSpPr>
      <dsp:spPr>
        <a:xfrm>
          <a:off x="3705371" y="1499774"/>
          <a:ext cx="9374449" cy="1259430"/>
        </a:xfrm>
        <a:prstGeom prst="rect">
          <a:avLst/>
        </a:prstGeom>
        <a:solidFill>
          <a:schemeClr val="accent6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  <a:latin typeface="Canva Sans Bold" panose="020B0604020202020204" charset="0"/>
            </a:rPr>
            <a:t>KELOMPOK</a:t>
          </a:r>
          <a:endParaRPr lang="id-ID" sz="2400" b="1" kern="1200" dirty="0">
            <a:solidFill>
              <a:schemeClr val="bg1"/>
            </a:solidFill>
            <a:latin typeface="Canva Sans Bold" panose="020B0604020202020204" charset="0"/>
          </a:endParaRPr>
        </a:p>
      </dsp:txBody>
      <dsp:txXfrm>
        <a:off x="3705371" y="1499774"/>
        <a:ext cx="9374449" cy="1259430"/>
      </dsp:txXfrm>
    </dsp:sp>
    <dsp:sp modelId="{0DEEFA91-F9D8-483F-99E5-748D1AF8D10A}">
      <dsp:nvSpPr>
        <dsp:cNvPr id="0" name=""/>
        <dsp:cNvSpPr/>
      </dsp:nvSpPr>
      <dsp:spPr>
        <a:xfrm>
          <a:off x="12938" y="3364648"/>
          <a:ext cx="2557635" cy="1780062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b="1" kern="1200" dirty="0">
              <a:solidFill>
                <a:srgbClr val="194656"/>
              </a:solidFill>
              <a:latin typeface="Canva Sans Bold" panose="020B0604020202020204" charset="0"/>
            </a:rPr>
            <a:t>KUB</a:t>
          </a:r>
          <a:r>
            <a:rPr lang="id-ID" sz="2000" kern="1200" dirty="0">
              <a:solidFill>
                <a:srgbClr val="194656"/>
              </a:solidFill>
              <a:latin typeface="Canva Sans Bold" panose="020B0604020202020204" charset="0"/>
            </a:rPr>
            <a:t> yang dibentuk oleh nelayan</a:t>
          </a:r>
        </a:p>
      </dsp:txBody>
      <dsp:txXfrm>
        <a:off x="12938" y="3364648"/>
        <a:ext cx="2557635" cy="1780062"/>
      </dsp:txXfrm>
    </dsp:sp>
    <dsp:sp modelId="{FBA2FDFA-BDAB-4B5F-9ADD-780473345D56}">
      <dsp:nvSpPr>
        <dsp:cNvPr id="0" name=""/>
        <dsp:cNvSpPr/>
      </dsp:nvSpPr>
      <dsp:spPr>
        <a:xfrm>
          <a:off x="3107677" y="3364648"/>
          <a:ext cx="3087321" cy="1780062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b="1" kern="1200" dirty="0">
              <a:solidFill>
                <a:srgbClr val="194656"/>
              </a:solidFill>
              <a:latin typeface="Canva Sans Bold" panose="020B0604020202020204" charset="0"/>
            </a:rPr>
            <a:t>POKDAKAN</a:t>
          </a:r>
          <a:r>
            <a:rPr lang="id-ID" sz="2000" kern="1200" dirty="0">
              <a:solidFill>
                <a:srgbClr val="194656"/>
              </a:solidFill>
              <a:latin typeface="Canva Sans Bold" panose="020B0604020202020204" charset="0"/>
            </a:rPr>
            <a:t> yang dibentuk oleh pembudidaya ikan</a:t>
          </a:r>
        </a:p>
      </dsp:txBody>
      <dsp:txXfrm>
        <a:off x="3107677" y="3364648"/>
        <a:ext cx="3087321" cy="1780062"/>
      </dsp:txXfrm>
    </dsp:sp>
    <dsp:sp modelId="{282EDBC2-BC25-4A8C-93CE-066EF858D72D}">
      <dsp:nvSpPr>
        <dsp:cNvPr id="0" name=""/>
        <dsp:cNvSpPr/>
      </dsp:nvSpPr>
      <dsp:spPr>
        <a:xfrm>
          <a:off x="6698341" y="3398434"/>
          <a:ext cx="2998673" cy="1925707"/>
        </a:xfrm>
        <a:prstGeom prst="rect">
          <a:avLst/>
        </a:prstGeom>
        <a:solidFill>
          <a:schemeClr val="accent6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b="1" kern="1200" dirty="0">
              <a:solidFill>
                <a:schemeClr val="bg1"/>
              </a:solidFill>
              <a:latin typeface="Canva Sans Bold" panose="020B0604020202020204" charset="0"/>
            </a:rPr>
            <a:t>POKLAHSAR </a:t>
          </a:r>
          <a:r>
            <a:rPr lang="id-ID" sz="2000" kern="1200" dirty="0">
              <a:solidFill>
                <a:schemeClr val="bg1"/>
              </a:solidFill>
              <a:latin typeface="Canva Sans Bold" panose="020B0604020202020204" charset="0"/>
            </a:rPr>
            <a:t>yang dibentuk oleh pengolah dan pemasar ikan</a:t>
          </a:r>
        </a:p>
      </dsp:txBody>
      <dsp:txXfrm>
        <a:off x="6698341" y="3398434"/>
        <a:ext cx="2998673" cy="1925707"/>
      </dsp:txXfrm>
    </dsp:sp>
    <dsp:sp modelId="{2D74D20F-5B6C-473A-9786-C6F322ABCD64}">
      <dsp:nvSpPr>
        <dsp:cNvPr id="0" name=""/>
        <dsp:cNvSpPr/>
      </dsp:nvSpPr>
      <dsp:spPr>
        <a:xfrm>
          <a:off x="10267879" y="3364648"/>
          <a:ext cx="2557635" cy="1701441"/>
        </a:xfrm>
        <a:prstGeom prst="rect">
          <a:avLst/>
        </a:prstGeom>
        <a:solidFill>
          <a:schemeClr val="accent6">
            <a:lumMod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b="1" kern="1200" dirty="0">
              <a:solidFill>
                <a:schemeClr val="bg1"/>
              </a:solidFill>
              <a:latin typeface="Canva Sans Bold" panose="020B0604020202020204" charset="0"/>
            </a:rPr>
            <a:t>KUGAR</a:t>
          </a:r>
          <a:r>
            <a:rPr lang="id-ID" sz="2000" kern="1200" dirty="0">
              <a:solidFill>
                <a:schemeClr val="bg1"/>
              </a:solidFill>
              <a:latin typeface="Canva Sans Bold" panose="020B0604020202020204" charset="0"/>
            </a:rPr>
            <a:t> yang dibentuk oleh petambak garam</a:t>
          </a:r>
        </a:p>
      </dsp:txBody>
      <dsp:txXfrm>
        <a:off x="10267879" y="3364648"/>
        <a:ext cx="2557635" cy="1701441"/>
      </dsp:txXfrm>
    </dsp:sp>
    <dsp:sp modelId="{8DFBAFE0-ED12-40F3-8D89-42530DC3567A}">
      <dsp:nvSpPr>
        <dsp:cNvPr id="0" name=""/>
        <dsp:cNvSpPr/>
      </dsp:nvSpPr>
      <dsp:spPr>
        <a:xfrm>
          <a:off x="13362617" y="3364648"/>
          <a:ext cx="2557635" cy="1780062"/>
        </a:xfrm>
        <a:prstGeom prst="rect">
          <a:avLst/>
        </a:prstGeom>
        <a:solidFill>
          <a:schemeClr val="accent6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b="1" kern="1200" dirty="0">
              <a:solidFill>
                <a:schemeClr val="bg1"/>
              </a:solidFill>
              <a:latin typeface="Canva Sans Bold" panose="020B0604020202020204" charset="0"/>
            </a:rPr>
            <a:t>POKMASWAS</a:t>
          </a:r>
          <a:r>
            <a:rPr lang="id-ID" sz="1600" kern="1200" dirty="0">
              <a:solidFill>
                <a:schemeClr val="bg1"/>
              </a:solidFill>
              <a:latin typeface="Canva Sans Bold" panose="020B0604020202020204" charset="0"/>
            </a:rPr>
            <a:t> yang dibentuk oleh masyarakat dalam rangka pengawasan pengelolaan dan pemanfaatan sumber daya kelautan dan perikanan</a:t>
          </a:r>
        </a:p>
      </dsp:txBody>
      <dsp:txXfrm>
        <a:off x="13362617" y="3364648"/>
        <a:ext cx="2557635" cy="17800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17F98-4D4E-4A08-ABE0-70137D224320}" type="datetimeFigureOut">
              <a:rPr lang="en-ID" smtClean="0"/>
              <a:t>22/05/2025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2A41E-56C9-488C-93CB-659FE34755F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09693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18F8D-9561-51BB-0C28-0BA3203CB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F090A8-80E9-DA18-844B-DAA6ECB119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52F095-C557-2AC9-094B-F56D6B334E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783570-D473-BF4A-C194-0F57D6BFFA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71268-1775-4ED8-965A-2CAC07A22063}" type="slidenum">
              <a:rPr lang="en-ID" smtClean="0"/>
              <a:t>19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0883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2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6.svg"/><Relationship Id="rId5" Type="http://schemas.openxmlformats.org/officeDocument/2006/relationships/diagramLayout" Target="../diagrams/layout1.xml"/><Relationship Id="rId10" Type="http://schemas.openxmlformats.org/officeDocument/2006/relationships/image" Target="../media/image5.png"/><Relationship Id="rId4" Type="http://schemas.openxmlformats.org/officeDocument/2006/relationships/diagramData" Target="../diagrams/data1.xml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12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9" Type="http://schemas.openxmlformats.org/officeDocument/2006/relationships/image" Target="../media/image1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38203" y="1833120"/>
            <a:ext cx="7519888" cy="5114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 b="1" dirty="0">
                <a:solidFill>
                  <a:srgbClr val="1F354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AD/ART POKDAKAN BERBASIS GEDSI</a:t>
            </a:r>
          </a:p>
        </p:txBody>
      </p:sp>
      <p:sp>
        <p:nvSpPr>
          <p:cNvPr id="3" name="Freeform 3"/>
          <p:cNvSpPr/>
          <p:nvPr/>
        </p:nvSpPr>
        <p:spPr>
          <a:xfrm>
            <a:off x="7929801" y="566773"/>
            <a:ext cx="11418794" cy="9301127"/>
          </a:xfrm>
          <a:custGeom>
            <a:avLst/>
            <a:gdLst/>
            <a:ahLst/>
            <a:cxnLst/>
            <a:rect l="l" t="t" r="r" b="b"/>
            <a:pathLst>
              <a:path w="11418794" h="9301127">
                <a:moveTo>
                  <a:pt x="0" y="0"/>
                </a:moveTo>
                <a:lnTo>
                  <a:pt x="11418794" y="0"/>
                </a:lnTo>
                <a:lnTo>
                  <a:pt x="11418794" y="9301127"/>
                </a:lnTo>
                <a:lnTo>
                  <a:pt x="0" y="93011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4" name="Group 4"/>
          <p:cNvGrpSpPr/>
          <p:nvPr/>
        </p:nvGrpSpPr>
        <p:grpSpPr>
          <a:xfrm>
            <a:off x="-415221" y="7048253"/>
            <a:ext cx="10226736" cy="1600988"/>
            <a:chOff x="0" y="0"/>
            <a:chExt cx="2693461" cy="27803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693461" cy="278038"/>
            </a:xfrm>
            <a:custGeom>
              <a:avLst/>
              <a:gdLst/>
              <a:ahLst/>
              <a:cxnLst/>
              <a:rect l="l" t="t" r="r" b="b"/>
              <a:pathLst>
                <a:path w="2693461" h="278038">
                  <a:moveTo>
                    <a:pt x="0" y="0"/>
                  </a:moveTo>
                  <a:lnTo>
                    <a:pt x="2693461" y="0"/>
                  </a:lnTo>
                  <a:lnTo>
                    <a:pt x="2693461" y="278038"/>
                  </a:lnTo>
                  <a:lnTo>
                    <a:pt x="0" y="278038"/>
                  </a:lnTo>
                  <a:close/>
                </a:path>
              </a:pathLst>
            </a:custGeom>
            <a:solidFill>
              <a:srgbClr val="FCEADB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693461" cy="3161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-8720089" y="-6025240"/>
            <a:ext cx="11418794" cy="9301127"/>
          </a:xfrm>
          <a:custGeom>
            <a:avLst/>
            <a:gdLst/>
            <a:ahLst/>
            <a:cxnLst/>
            <a:rect l="l" t="t" r="r" b="b"/>
            <a:pathLst>
              <a:path w="11418794" h="9301127">
                <a:moveTo>
                  <a:pt x="0" y="0"/>
                </a:moveTo>
                <a:lnTo>
                  <a:pt x="11418794" y="0"/>
                </a:lnTo>
                <a:lnTo>
                  <a:pt x="11418794" y="9301126"/>
                </a:lnTo>
                <a:lnTo>
                  <a:pt x="0" y="93011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8548588" y="1346995"/>
            <a:ext cx="8946884" cy="7515382"/>
          </a:xfrm>
          <a:custGeom>
            <a:avLst/>
            <a:gdLst/>
            <a:ahLst/>
            <a:cxnLst/>
            <a:rect l="l" t="t" r="r" b="b"/>
            <a:pathLst>
              <a:path w="8946884" h="7515382">
                <a:moveTo>
                  <a:pt x="0" y="0"/>
                </a:moveTo>
                <a:lnTo>
                  <a:pt x="8946884" y="0"/>
                </a:lnTo>
                <a:lnTo>
                  <a:pt x="8946884" y="7515382"/>
                </a:lnTo>
                <a:lnTo>
                  <a:pt x="0" y="7515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243786" y="1899265"/>
            <a:ext cx="1376622" cy="1376622"/>
          </a:xfrm>
          <a:custGeom>
            <a:avLst/>
            <a:gdLst/>
            <a:ahLst/>
            <a:cxnLst/>
            <a:rect l="l" t="t" r="r" b="b"/>
            <a:pathLst>
              <a:path w="1376622" h="1376622">
                <a:moveTo>
                  <a:pt x="0" y="0"/>
                </a:moveTo>
                <a:lnTo>
                  <a:pt x="1376622" y="0"/>
                </a:lnTo>
                <a:lnTo>
                  <a:pt x="1376622" y="1376622"/>
                </a:lnTo>
                <a:lnTo>
                  <a:pt x="0" y="13766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5400000">
            <a:off x="7530050" y="7482457"/>
            <a:ext cx="249753" cy="750625"/>
          </a:xfrm>
          <a:custGeom>
            <a:avLst/>
            <a:gdLst/>
            <a:ahLst/>
            <a:cxnLst/>
            <a:rect l="l" t="t" r="r" b="b"/>
            <a:pathLst>
              <a:path w="249753" h="750625">
                <a:moveTo>
                  <a:pt x="0" y="0"/>
                </a:moveTo>
                <a:lnTo>
                  <a:pt x="249753" y="0"/>
                </a:lnTo>
                <a:lnTo>
                  <a:pt x="249753" y="750625"/>
                </a:lnTo>
                <a:lnTo>
                  <a:pt x="0" y="7506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28700" y="7110948"/>
            <a:ext cx="6901101" cy="13429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2800" b="1" dirty="0">
                <a:solidFill>
                  <a:srgbClr val="1F354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Andreas </a:t>
            </a:r>
            <a:r>
              <a:rPr lang="en-US" sz="2800" b="1" dirty="0" err="1">
                <a:solidFill>
                  <a:srgbClr val="1F354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Heru</a:t>
            </a:r>
            <a:r>
              <a:rPr lang="en-US" sz="2800" b="1" dirty="0">
                <a:solidFill>
                  <a:srgbClr val="1F354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Wibowo</a:t>
            </a:r>
          </a:p>
          <a:p>
            <a:pPr algn="ctr">
              <a:lnSpc>
                <a:spcPts val="5600"/>
              </a:lnSpc>
            </a:pPr>
            <a:r>
              <a:rPr lang="en-US" sz="2800" b="1" dirty="0">
                <a:solidFill>
                  <a:srgbClr val="1F354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PMTC IISAP</a:t>
            </a:r>
          </a:p>
        </p:txBody>
      </p:sp>
      <p:sp>
        <p:nvSpPr>
          <p:cNvPr id="12" name="Freeform 12"/>
          <p:cNvSpPr/>
          <p:nvPr/>
        </p:nvSpPr>
        <p:spPr>
          <a:xfrm rot="5400000" flipH="1" flipV="1">
            <a:off x="14587800" y="778264"/>
            <a:ext cx="249753" cy="750625"/>
          </a:xfrm>
          <a:custGeom>
            <a:avLst/>
            <a:gdLst/>
            <a:ahLst/>
            <a:cxnLst/>
            <a:rect l="l" t="t" r="r" b="b"/>
            <a:pathLst>
              <a:path w="249753" h="750625">
                <a:moveTo>
                  <a:pt x="249753" y="750625"/>
                </a:moveTo>
                <a:lnTo>
                  <a:pt x="0" y="750625"/>
                </a:lnTo>
                <a:lnTo>
                  <a:pt x="0" y="0"/>
                </a:lnTo>
                <a:lnTo>
                  <a:pt x="249753" y="0"/>
                </a:lnTo>
                <a:lnTo>
                  <a:pt x="249753" y="750625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V="1">
            <a:off x="-8720089" y="7809886"/>
            <a:ext cx="11418794" cy="9301127"/>
          </a:xfrm>
          <a:custGeom>
            <a:avLst/>
            <a:gdLst/>
            <a:ahLst/>
            <a:cxnLst/>
            <a:rect l="l" t="t" r="r" b="b"/>
            <a:pathLst>
              <a:path w="11418794" h="9301127">
                <a:moveTo>
                  <a:pt x="0" y="9301126"/>
                </a:moveTo>
                <a:lnTo>
                  <a:pt x="11418794" y="9301126"/>
                </a:lnTo>
                <a:lnTo>
                  <a:pt x="11418794" y="0"/>
                </a:lnTo>
                <a:lnTo>
                  <a:pt x="0" y="0"/>
                </a:lnTo>
                <a:lnTo>
                  <a:pt x="0" y="9301126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19564" y="10736"/>
            <a:ext cx="14448871" cy="2310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4400" b="1" dirty="0">
                <a:solidFill>
                  <a:srgbClr val="00000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TUJUAN PEMBELAJARAN</a:t>
            </a:r>
          </a:p>
          <a:p>
            <a:pPr algn="ctr">
              <a:lnSpc>
                <a:spcPts val="9600"/>
              </a:lnSpc>
            </a:pPr>
            <a:endParaRPr lang="en-US" sz="4400" b="1" dirty="0">
              <a:solidFill>
                <a:srgbClr val="000000"/>
              </a:solidFill>
              <a:latin typeface="Cooper Hewitt Bold"/>
              <a:ea typeface="Cooper Hewitt Bold"/>
              <a:cs typeface="Cooper Hewitt Bold"/>
              <a:sym typeface="Cooper Hewitt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2819400" y="7353299"/>
            <a:ext cx="9067800" cy="2964797"/>
          </a:xfrm>
          <a:custGeom>
            <a:avLst/>
            <a:gdLst/>
            <a:ahLst/>
            <a:cxnLst/>
            <a:rect l="l" t="t" r="r" b="b"/>
            <a:pathLst>
              <a:path w="11418794" h="9301127">
                <a:moveTo>
                  <a:pt x="0" y="0"/>
                </a:moveTo>
                <a:lnTo>
                  <a:pt x="11418794" y="0"/>
                </a:lnTo>
                <a:lnTo>
                  <a:pt x="11418794" y="9301126"/>
                </a:lnTo>
                <a:lnTo>
                  <a:pt x="0" y="93011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 dirty="0"/>
          </a:p>
        </p:txBody>
      </p:sp>
      <p:sp>
        <p:nvSpPr>
          <p:cNvPr id="3" name="Freeform 3"/>
          <p:cNvSpPr/>
          <p:nvPr/>
        </p:nvSpPr>
        <p:spPr>
          <a:xfrm rot="5400000" flipH="1">
            <a:off x="16172121" y="116809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392628" y="0"/>
                </a:moveTo>
                <a:lnTo>
                  <a:pt x="0" y="0"/>
                </a:lnTo>
                <a:lnTo>
                  <a:pt x="0" y="1180030"/>
                </a:lnTo>
                <a:lnTo>
                  <a:pt x="392628" y="1180030"/>
                </a:lnTo>
                <a:lnTo>
                  <a:pt x="3926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 flipV="1">
            <a:off x="1723250" y="104986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0" y="1180030"/>
                </a:moveTo>
                <a:lnTo>
                  <a:pt x="392628" y="1180030"/>
                </a:lnTo>
                <a:lnTo>
                  <a:pt x="392628" y="0"/>
                </a:lnTo>
                <a:lnTo>
                  <a:pt x="0" y="0"/>
                </a:lnTo>
                <a:lnTo>
                  <a:pt x="0" y="118003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05548D-1359-453D-9CF1-7B46DE5AAEF3}"/>
              </a:ext>
            </a:extLst>
          </p:cNvPr>
          <p:cNvSpPr txBox="1"/>
          <p:nvPr/>
        </p:nvSpPr>
        <p:spPr>
          <a:xfrm>
            <a:off x="4572000" y="1409596"/>
            <a:ext cx="13258800" cy="8402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Membangun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pemahaman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bersama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mengenai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Penumbuhan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Pengembangan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Kelembagaan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Pelaku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Utama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Perikanan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sesuai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Keputusan Menteri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Kelautan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Perikanan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Republik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Indonesia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Nomor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KEP.14/Men/2014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Pedoman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Umum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Penumbuhan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Pengembangan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Kelembagaan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Pelaku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Perikanan</a:t>
            </a:r>
            <a:endParaRPr lang="en-ID" sz="2400" dirty="0">
              <a:effectLst/>
              <a:latin typeface="Canva Sans Bold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Membangun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pemahaman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bersama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urgensi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GEDSI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AD/ART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Pokdakan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tantangan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implementasi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pengarus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utamaan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GEDSI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keterlibatan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perempuan</a:t>
            </a:r>
            <a:r>
              <a:rPr lang="en-GB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GB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Pokdakan</a:t>
            </a:r>
            <a:endParaRPr lang="en-ID" sz="2400" dirty="0">
              <a:effectLst/>
              <a:latin typeface="Canva Sans Bold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fi-FI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Membangun pemahaman bahwa 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repositioning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organisasi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Pokdakan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review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kelembagaan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Pokdakan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revitalisasi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kepengurusan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upaya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menjawab</a:t>
            </a:r>
            <a:r>
              <a:rPr lang="en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tantangan</a:t>
            </a:r>
            <a:r>
              <a:rPr lang="en-US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kebutuhan</a:t>
            </a:r>
            <a:r>
              <a:rPr lang="en-US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organisasi</a:t>
            </a:r>
            <a:r>
              <a:rPr lang="en-US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serta</a:t>
            </a:r>
            <a:r>
              <a:rPr lang="en-US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upaya</a:t>
            </a:r>
            <a:r>
              <a:rPr lang="en-US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pengarus</a:t>
            </a:r>
            <a:r>
              <a:rPr lang="en-US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utamaan</a:t>
            </a:r>
            <a:r>
              <a:rPr lang="en-US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GEDSI </a:t>
            </a:r>
            <a:r>
              <a:rPr lang="en-US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kegiatan</a:t>
            </a:r>
            <a:r>
              <a:rPr lang="en-US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budi</a:t>
            </a:r>
            <a:r>
              <a:rPr lang="en-US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daya</a:t>
            </a:r>
            <a:r>
              <a:rPr lang="en-US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berkelanjutan</a:t>
            </a:r>
            <a:r>
              <a:rPr lang="en-US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D" sz="2400" dirty="0">
              <a:effectLst/>
              <a:latin typeface="Canva Sans Bold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id-ID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Memastikan bahwa  </a:t>
            </a:r>
            <a:r>
              <a:rPr lang="fi-FI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Fasilitator mampu melakukan fasilitasi kegiatan review kelembagaan, revitalisasi pengurus Pokdakan dan review AD/ ART Pokdakan</a:t>
            </a:r>
            <a:endParaRPr lang="en-ID" sz="2400" dirty="0">
              <a:effectLst/>
              <a:latin typeface="Canva Sans Bold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fi-FI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Tersusun rencana tindak lanjut  kegiatan  review kelembagaan, revitalisasi pengurus Pokdakan dan review AD/ ART Pokdakan di wilayah dampingan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fi-FI" sz="2400" dirty="0">
              <a:effectLst/>
              <a:latin typeface="Canva Sans Bold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Waktu    :  2 JPL (90 </a:t>
            </a:r>
            <a:r>
              <a:rPr lang="en-US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Menit</a:t>
            </a:r>
            <a:r>
              <a:rPr lang="en-US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ID" sz="2400" dirty="0">
              <a:effectLst/>
              <a:latin typeface="Canva Sans Bold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US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Metode</a:t>
            </a:r>
            <a:r>
              <a:rPr lang="en-US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:  Curah </a:t>
            </a:r>
            <a:r>
              <a:rPr lang="en-US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Pendapat</a:t>
            </a:r>
            <a:r>
              <a:rPr lang="en-US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Diskusi</a:t>
            </a:r>
            <a:r>
              <a:rPr lang="en-US" sz="2400" dirty="0">
                <a:effectLst/>
                <a:latin typeface="Canva Sans Bold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D" sz="2400" dirty="0">
              <a:effectLst/>
              <a:latin typeface="Canva Sans Bold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ID" sz="2400" dirty="0">
              <a:effectLst/>
              <a:latin typeface="Canva Sans Bold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Studying Illustration in Illustrator, SVG, JPG, EPS, PNG - Download |  Template.net">
            <a:extLst>
              <a:ext uri="{FF2B5EF4-FFF2-40B4-BE49-F238E27FC236}">
                <a16:creationId xmlns:a16="http://schemas.microsoft.com/office/drawing/2014/main" id="{3E4AE344-17ED-BBDD-00A4-439ED8B7D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78" y="1007442"/>
            <a:ext cx="3296222" cy="329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lat Illustration People Are Studying-1 Graphic by Hujanasam Studio ·  Creative Fabrica">
            <a:extLst>
              <a:ext uri="{FF2B5EF4-FFF2-40B4-BE49-F238E27FC236}">
                <a16:creationId xmlns:a16="http://schemas.microsoft.com/office/drawing/2014/main" id="{262E5EAC-0915-DDED-83D9-1DD56E856A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2" r="10894"/>
          <a:stretch/>
        </p:blipFill>
        <p:spPr bwMode="auto">
          <a:xfrm>
            <a:off x="665586" y="4151065"/>
            <a:ext cx="3883668" cy="329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reeform 9">
            <a:extLst>
              <a:ext uri="{FF2B5EF4-FFF2-40B4-BE49-F238E27FC236}">
                <a16:creationId xmlns:a16="http://schemas.microsoft.com/office/drawing/2014/main" id="{5AEF7941-9A82-7623-C00D-6B21A2FDB248}"/>
              </a:ext>
            </a:extLst>
          </p:cNvPr>
          <p:cNvSpPr/>
          <p:nvPr/>
        </p:nvSpPr>
        <p:spPr>
          <a:xfrm>
            <a:off x="16611600" y="8688246"/>
            <a:ext cx="1376622" cy="1376622"/>
          </a:xfrm>
          <a:custGeom>
            <a:avLst/>
            <a:gdLst/>
            <a:ahLst/>
            <a:cxnLst/>
            <a:rect l="l" t="t" r="r" b="b"/>
            <a:pathLst>
              <a:path w="1376622" h="1376622">
                <a:moveTo>
                  <a:pt x="0" y="0"/>
                </a:moveTo>
                <a:lnTo>
                  <a:pt x="1376622" y="0"/>
                </a:lnTo>
                <a:lnTo>
                  <a:pt x="1376622" y="1376622"/>
                </a:lnTo>
                <a:lnTo>
                  <a:pt x="0" y="13766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E24555BC-51C0-E462-D7B8-834200D9CAE3}"/>
              </a:ext>
            </a:extLst>
          </p:cNvPr>
          <p:cNvSpPr/>
          <p:nvPr/>
        </p:nvSpPr>
        <p:spPr>
          <a:xfrm rot="5400000" flipH="1">
            <a:off x="2623085" y="8420957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392628" y="0"/>
                </a:moveTo>
                <a:lnTo>
                  <a:pt x="0" y="0"/>
                </a:lnTo>
                <a:lnTo>
                  <a:pt x="0" y="1180030"/>
                </a:lnTo>
                <a:lnTo>
                  <a:pt x="392628" y="1180030"/>
                </a:lnTo>
                <a:lnTo>
                  <a:pt x="3926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541228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19564" y="10736"/>
            <a:ext cx="14448871" cy="2310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4400" b="1" dirty="0">
                <a:solidFill>
                  <a:srgbClr val="00000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PENGEMBANGAN KELEMBAGAAN PELAKU UTAMA</a:t>
            </a:r>
          </a:p>
          <a:p>
            <a:pPr algn="ctr">
              <a:lnSpc>
                <a:spcPts val="9600"/>
              </a:lnSpc>
            </a:pPr>
            <a:endParaRPr lang="en-US" sz="4400" b="1" dirty="0">
              <a:solidFill>
                <a:srgbClr val="000000"/>
              </a:solidFill>
              <a:latin typeface="Cooper Hewitt Bold"/>
              <a:ea typeface="Cooper Hewitt Bold"/>
              <a:cs typeface="Cooper Hewitt Bold"/>
              <a:sym typeface="Cooper Hewitt Bold"/>
            </a:endParaRPr>
          </a:p>
        </p:txBody>
      </p:sp>
      <p:sp>
        <p:nvSpPr>
          <p:cNvPr id="3" name="Freeform 3"/>
          <p:cNvSpPr/>
          <p:nvPr/>
        </p:nvSpPr>
        <p:spPr>
          <a:xfrm rot="5400000" flipH="1">
            <a:off x="16172121" y="116809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392628" y="0"/>
                </a:moveTo>
                <a:lnTo>
                  <a:pt x="0" y="0"/>
                </a:lnTo>
                <a:lnTo>
                  <a:pt x="0" y="1180030"/>
                </a:lnTo>
                <a:lnTo>
                  <a:pt x="392628" y="1180030"/>
                </a:lnTo>
                <a:lnTo>
                  <a:pt x="39262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 flipV="1">
            <a:off x="1723250" y="104986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0" y="1180030"/>
                </a:moveTo>
                <a:lnTo>
                  <a:pt x="392628" y="1180030"/>
                </a:lnTo>
                <a:lnTo>
                  <a:pt x="392628" y="0"/>
                </a:lnTo>
                <a:lnTo>
                  <a:pt x="0" y="0"/>
                </a:lnTo>
                <a:lnTo>
                  <a:pt x="0" y="118003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7">
            <a:extLst>
              <a:ext uri="{FF2B5EF4-FFF2-40B4-BE49-F238E27FC236}">
                <a16:creationId xmlns:a16="http://schemas.microsoft.com/office/drawing/2014/main" id="{3F33DBB3-159F-4BF8-BBEF-BF1B26E69076}"/>
              </a:ext>
            </a:extLst>
          </p:cNvPr>
          <p:cNvGrpSpPr/>
          <p:nvPr/>
        </p:nvGrpSpPr>
        <p:grpSpPr>
          <a:xfrm>
            <a:off x="609600" y="1575384"/>
            <a:ext cx="8839200" cy="3933428"/>
            <a:chOff x="0" y="0"/>
            <a:chExt cx="2235409" cy="1858670"/>
          </a:xfrm>
        </p:grpSpPr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0B2D90BD-D91B-467C-A9CA-CD86D6C99B5C}"/>
                </a:ext>
              </a:extLst>
            </p:cNvPr>
            <p:cNvSpPr/>
            <p:nvPr/>
          </p:nvSpPr>
          <p:spPr>
            <a:xfrm>
              <a:off x="0" y="0"/>
              <a:ext cx="2235409" cy="1858670"/>
            </a:xfrm>
            <a:custGeom>
              <a:avLst/>
              <a:gdLst/>
              <a:ahLst/>
              <a:cxnLst/>
              <a:rect l="l" t="t" r="r" b="b"/>
              <a:pathLst>
                <a:path w="2235409" h="1858670">
                  <a:moveTo>
                    <a:pt x="27364" y="0"/>
                  </a:moveTo>
                  <a:lnTo>
                    <a:pt x="2208045" y="0"/>
                  </a:lnTo>
                  <a:cubicBezTo>
                    <a:pt x="2223158" y="0"/>
                    <a:pt x="2235409" y="12251"/>
                    <a:pt x="2235409" y="27364"/>
                  </a:cubicBezTo>
                  <a:lnTo>
                    <a:pt x="2235409" y="1831306"/>
                  </a:lnTo>
                  <a:cubicBezTo>
                    <a:pt x="2235409" y="1846419"/>
                    <a:pt x="2223158" y="1858670"/>
                    <a:pt x="2208045" y="1858670"/>
                  </a:cubicBezTo>
                  <a:lnTo>
                    <a:pt x="27364" y="1858670"/>
                  </a:lnTo>
                  <a:cubicBezTo>
                    <a:pt x="12251" y="1858670"/>
                    <a:pt x="0" y="1846419"/>
                    <a:pt x="0" y="1831306"/>
                  </a:cubicBezTo>
                  <a:lnTo>
                    <a:pt x="0" y="27364"/>
                  </a:lnTo>
                  <a:cubicBezTo>
                    <a:pt x="0" y="12251"/>
                    <a:pt x="12251" y="0"/>
                    <a:pt x="27364" y="0"/>
                  </a:cubicBezTo>
                  <a:close/>
                </a:path>
              </a:pathLst>
            </a:custGeom>
            <a:solidFill>
              <a:srgbClr val="FCEADB"/>
            </a:solidFill>
          </p:spPr>
        </p:sp>
        <p:sp>
          <p:nvSpPr>
            <p:cNvPr id="13" name="TextBox 9">
              <a:extLst>
                <a:ext uri="{FF2B5EF4-FFF2-40B4-BE49-F238E27FC236}">
                  <a16:creationId xmlns:a16="http://schemas.microsoft.com/office/drawing/2014/main" id="{9419F3A6-04E4-4481-985F-A4920F773BA3}"/>
                </a:ext>
              </a:extLst>
            </p:cNvPr>
            <p:cNvSpPr txBox="1"/>
            <p:nvPr/>
          </p:nvSpPr>
          <p:spPr>
            <a:xfrm>
              <a:off x="0" y="-38100"/>
              <a:ext cx="2235409" cy="189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9819315-1808-462C-B4AF-E56C62FA0CB4}"/>
              </a:ext>
            </a:extLst>
          </p:cNvPr>
          <p:cNvSpPr txBox="1"/>
          <p:nvPr/>
        </p:nvSpPr>
        <p:spPr>
          <a:xfrm>
            <a:off x="1041402" y="1786947"/>
            <a:ext cx="810259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800" dirty="0" err="1">
                <a:latin typeface="Canva Sans Bold" panose="020B0604020202020204" charset="0"/>
              </a:rPr>
              <a:t>Kelembagaan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pelaku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utama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perikanan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adalah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kumpulan</a:t>
            </a:r>
            <a:r>
              <a:rPr lang="en-ID" sz="2800" dirty="0">
                <a:latin typeface="Canva Sans Bold" panose="020B0604020202020204" charset="0"/>
              </a:rPr>
              <a:t> para </a:t>
            </a:r>
            <a:r>
              <a:rPr lang="en-ID" sz="2800" dirty="0" err="1">
                <a:latin typeface="Canva Sans Bold" panose="020B0604020202020204" charset="0"/>
              </a:rPr>
              <a:t>pelaku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utama</a:t>
            </a:r>
            <a:r>
              <a:rPr lang="en-ID" sz="2800" dirty="0">
                <a:latin typeface="Canva Sans Bold" panose="020B0604020202020204" charset="0"/>
              </a:rPr>
              <a:t> yang </a:t>
            </a:r>
            <a:r>
              <a:rPr lang="en-ID" sz="2800" dirty="0" err="1">
                <a:latin typeface="Canva Sans Bold" panose="020B0604020202020204" charset="0"/>
              </a:rPr>
              <a:t>terdiri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dari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nelayan</a:t>
            </a:r>
            <a:r>
              <a:rPr lang="en-ID" sz="2800" dirty="0">
                <a:latin typeface="Canva Sans Bold" panose="020B0604020202020204" charset="0"/>
              </a:rPr>
              <a:t>, </a:t>
            </a:r>
            <a:r>
              <a:rPr lang="en-ID" sz="2800" dirty="0" err="1">
                <a:latin typeface="Canva Sans Bold" panose="020B0604020202020204" charset="0"/>
              </a:rPr>
              <a:t>pembudi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daya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ikan</a:t>
            </a:r>
            <a:r>
              <a:rPr lang="en-ID" sz="2800" dirty="0">
                <a:latin typeface="Canva Sans Bold" panose="020B0604020202020204" charset="0"/>
              </a:rPr>
              <a:t>, dan </a:t>
            </a:r>
            <a:r>
              <a:rPr lang="en-ID" sz="2800" dirty="0" err="1">
                <a:latin typeface="Canva Sans Bold" panose="020B0604020202020204" charset="0"/>
              </a:rPr>
              <a:t>pengolah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ikan</a:t>
            </a:r>
            <a:r>
              <a:rPr lang="en-ID" sz="2800" dirty="0">
                <a:latin typeface="Canva Sans Bold" panose="020B0604020202020204" charset="0"/>
              </a:rPr>
              <a:t> yang </a:t>
            </a:r>
            <a:r>
              <a:rPr lang="en-ID" sz="2800" dirty="0" err="1">
                <a:latin typeface="Canva Sans Bold" panose="020B0604020202020204" charset="0"/>
              </a:rPr>
              <a:t>terikat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secara</a:t>
            </a:r>
            <a:r>
              <a:rPr lang="en-ID" sz="2800" dirty="0">
                <a:latin typeface="Canva Sans Bold" panose="020B0604020202020204" charset="0"/>
              </a:rPr>
              <a:t> informal </a:t>
            </a:r>
            <a:r>
              <a:rPr lang="en-ID" sz="2800" dirty="0" err="1">
                <a:latin typeface="Canva Sans Bold" panose="020B0604020202020204" charset="0"/>
              </a:rPr>
              <a:t>atas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dasar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keserasian</a:t>
            </a:r>
            <a:r>
              <a:rPr lang="en-ID" sz="2800" dirty="0">
                <a:latin typeface="Canva Sans Bold" panose="020B0604020202020204" charset="0"/>
              </a:rPr>
              <a:t> dan </a:t>
            </a:r>
            <a:r>
              <a:rPr lang="en-ID" sz="2800" dirty="0" err="1">
                <a:latin typeface="Canva Sans Bold" panose="020B0604020202020204" charset="0"/>
              </a:rPr>
              <a:t>kebutuhan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bersama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serta</a:t>
            </a:r>
            <a:r>
              <a:rPr lang="en-ID" sz="2800" dirty="0">
                <a:latin typeface="Canva Sans Bold" panose="020B0604020202020204" charset="0"/>
              </a:rPr>
              <a:t> di </a:t>
            </a:r>
            <a:r>
              <a:rPr lang="en-ID" sz="2800" dirty="0" err="1">
                <a:latin typeface="Canva Sans Bold" panose="020B0604020202020204" charset="0"/>
              </a:rPr>
              <a:t>dalam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lingkungan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pengaruh</a:t>
            </a:r>
            <a:r>
              <a:rPr lang="en-ID" sz="2800" dirty="0">
                <a:latin typeface="Canva Sans Bold" panose="020B0604020202020204" charset="0"/>
              </a:rPr>
              <a:t> dan </a:t>
            </a:r>
            <a:r>
              <a:rPr lang="en-ID" sz="2800" dirty="0" err="1">
                <a:latin typeface="Canva Sans Bold" panose="020B0604020202020204" charset="0"/>
              </a:rPr>
              <a:t>pimpinan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seorang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ketua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kelompok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pelaku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utama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kelautan</a:t>
            </a:r>
            <a:r>
              <a:rPr lang="en-ID" sz="2800" dirty="0">
                <a:latin typeface="Canva Sans Bold" panose="020B0604020202020204" charset="0"/>
              </a:rPr>
              <a:t> dan </a:t>
            </a:r>
            <a:r>
              <a:rPr lang="en-ID" sz="2800" dirty="0" err="1">
                <a:latin typeface="Canva Sans Bold" panose="020B0604020202020204" charset="0"/>
              </a:rPr>
              <a:t>perikanan</a:t>
            </a:r>
            <a:r>
              <a:rPr lang="en-ID" sz="2800" dirty="0">
                <a:latin typeface="Canva Sans Bold" panose="020B0604020202020204" charset="0"/>
              </a:rPr>
              <a:t>.</a:t>
            </a:r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14F58F69-D9EC-434A-8C3D-89E9F85032ED}"/>
              </a:ext>
            </a:extLst>
          </p:cNvPr>
          <p:cNvSpPr txBox="1"/>
          <p:nvPr/>
        </p:nvSpPr>
        <p:spPr>
          <a:xfrm>
            <a:off x="10192205" y="1552197"/>
            <a:ext cx="7239000" cy="3029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02266" lvl="1" algn="just">
              <a:lnSpc>
                <a:spcPts val="3360"/>
              </a:lnSpc>
            </a:pPr>
            <a:r>
              <a:rPr lang="en-ID" sz="2800" dirty="0" err="1">
                <a:latin typeface="Canva Sans Bold" panose="020B0604020202020204" charset="0"/>
              </a:rPr>
              <a:t>Pelaku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utama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kegiatan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perikanan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adalah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nelayan</a:t>
            </a:r>
            <a:r>
              <a:rPr lang="en-ID" sz="2800" dirty="0">
                <a:latin typeface="Canva Sans Bold" panose="020B0604020202020204" charset="0"/>
              </a:rPr>
              <a:t>, </a:t>
            </a:r>
            <a:r>
              <a:rPr lang="en-ID" sz="2800" dirty="0" err="1">
                <a:latin typeface="Canva Sans Bold" panose="020B0604020202020204" charset="0"/>
              </a:rPr>
              <a:t>pembudidaya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ikan</a:t>
            </a:r>
            <a:r>
              <a:rPr lang="en-ID" sz="2800" dirty="0">
                <a:latin typeface="Canva Sans Bold" panose="020B0604020202020204" charset="0"/>
              </a:rPr>
              <a:t>, </a:t>
            </a:r>
            <a:r>
              <a:rPr lang="en-ID" sz="2800" dirty="0" err="1">
                <a:latin typeface="Canva Sans Bold" panose="020B0604020202020204" charset="0"/>
              </a:rPr>
              <a:t>pengolah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ikan</a:t>
            </a:r>
            <a:r>
              <a:rPr lang="en-ID" sz="2800" dirty="0">
                <a:latin typeface="Canva Sans Bold" panose="020B0604020202020204" charset="0"/>
              </a:rPr>
              <a:t>, </a:t>
            </a:r>
            <a:r>
              <a:rPr lang="en-ID" sz="2800" dirty="0" err="1">
                <a:latin typeface="Canva Sans Bold" panose="020B0604020202020204" charset="0"/>
              </a:rPr>
              <a:t>pemasar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hasil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perikanan</a:t>
            </a:r>
            <a:r>
              <a:rPr lang="en-ID" sz="2800" dirty="0">
                <a:latin typeface="Canva Sans Bold" panose="020B0604020202020204" charset="0"/>
              </a:rPr>
              <a:t>, dan </a:t>
            </a:r>
            <a:r>
              <a:rPr lang="en-ID" sz="2800" dirty="0" err="1">
                <a:latin typeface="Canva Sans Bold" panose="020B0604020202020204" charset="0"/>
              </a:rPr>
              <a:t>masyarakat</a:t>
            </a:r>
            <a:r>
              <a:rPr lang="en-ID" sz="2800" dirty="0">
                <a:latin typeface="Canva Sans Bold" panose="020B0604020202020204" charset="0"/>
              </a:rPr>
              <a:t> yang </a:t>
            </a:r>
            <a:r>
              <a:rPr lang="en-ID" sz="2800" dirty="0" err="1">
                <a:latin typeface="Canva Sans Bold" panose="020B0604020202020204" charset="0"/>
              </a:rPr>
              <a:t>melakukan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usaha</a:t>
            </a:r>
            <a:r>
              <a:rPr lang="en-ID" sz="2800" dirty="0">
                <a:latin typeface="Canva Sans Bold" panose="020B0604020202020204" charset="0"/>
              </a:rPr>
              <a:t> di </a:t>
            </a:r>
            <a:r>
              <a:rPr lang="en-ID" sz="2800" dirty="0" err="1">
                <a:latin typeface="Canva Sans Bold" panose="020B0604020202020204" charset="0"/>
              </a:rPr>
              <a:t>bidang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kelautan</a:t>
            </a:r>
            <a:r>
              <a:rPr lang="en-ID" sz="2800" dirty="0">
                <a:latin typeface="Canva Sans Bold" panose="020B0604020202020204" charset="0"/>
              </a:rPr>
              <a:t> dan </a:t>
            </a:r>
            <a:r>
              <a:rPr lang="en-ID" sz="2800" dirty="0" err="1">
                <a:latin typeface="Canva Sans Bold" panose="020B0604020202020204" charset="0"/>
              </a:rPr>
              <a:t>perikanan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beserta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keluarga</a:t>
            </a:r>
            <a:r>
              <a:rPr lang="en-ID" sz="2800" dirty="0">
                <a:latin typeface="Canva Sans Bold" panose="020B0604020202020204" charset="0"/>
              </a:rPr>
              <a:t> </a:t>
            </a:r>
            <a:r>
              <a:rPr lang="en-ID" sz="2800" dirty="0" err="1">
                <a:latin typeface="Canva Sans Bold" panose="020B0604020202020204" charset="0"/>
              </a:rPr>
              <a:t>intinya</a:t>
            </a:r>
            <a:endParaRPr lang="en-US" sz="2800" dirty="0">
              <a:solidFill>
                <a:srgbClr val="000000"/>
              </a:solidFill>
              <a:latin typeface="Canva Sans Bold" panose="020B0604020202020204" charset="0"/>
              <a:ea typeface="TT Interphases"/>
              <a:cs typeface="TT Interphases"/>
              <a:sym typeface="TT Interphases"/>
            </a:endParaRPr>
          </a:p>
          <a:p>
            <a:pPr algn="just">
              <a:lnSpc>
                <a:spcPts val="3360"/>
              </a:lnSpc>
            </a:pPr>
            <a:endParaRPr lang="en-US" sz="2800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A97F6F2-7FF1-4E6F-BC1D-A47E90FDB2C2}"/>
              </a:ext>
            </a:extLst>
          </p:cNvPr>
          <p:cNvGrpSpPr/>
          <p:nvPr/>
        </p:nvGrpSpPr>
        <p:grpSpPr>
          <a:xfrm>
            <a:off x="228600" y="8094342"/>
            <a:ext cx="10109816" cy="3387942"/>
            <a:chOff x="7759771" y="7961918"/>
            <a:chExt cx="10109816" cy="3387942"/>
          </a:xfrm>
        </p:grpSpPr>
        <p:grpSp>
          <p:nvGrpSpPr>
            <p:cNvPr id="16" name="Group 2">
              <a:extLst>
                <a:ext uri="{FF2B5EF4-FFF2-40B4-BE49-F238E27FC236}">
                  <a16:creationId xmlns:a16="http://schemas.microsoft.com/office/drawing/2014/main" id="{4CEB28E6-3C1E-BFD1-1506-88826DE9925D}"/>
                </a:ext>
              </a:extLst>
            </p:cNvPr>
            <p:cNvGrpSpPr/>
            <p:nvPr/>
          </p:nvGrpSpPr>
          <p:grpSpPr>
            <a:xfrm>
              <a:off x="7759771" y="8381179"/>
              <a:ext cx="9944787" cy="1574799"/>
              <a:chOff x="0" y="0"/>
              <a:chExt cx="5139864" cy="640857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7" name="Freeform 3">
                <a:extLst>
                  <a:ext uri="{FF2B5EF4-FFF2-40B4-BE49-F238E27FC236}">
                    <a16:creationId xmlns:a16="http://schemas.microsoft.com/office/drawing/2014/main" id="{5979E6E1-AEC9-1313-A20E-CDE439159146}"/>
                  </a:ext>
                </a:extLst>
              </p:cNvPr>
              <p:cNvSpPr/>
              <p:nvPr/>
            </p:nvSpPr>
            <p:spPr>
              <a:xfrm>
                <a:off x="0" y="0"/>
                <a:ext cx="5139864" cy="640857"/>
              </a:xfrm>
              <a:custGeom>
                <a:avLst/>
                <a:gdLst/>
                <a:ahLst/>
                <a:cxnLst/>
                <a:rect l="l" t="t" r="r" b="b"/>
                <a:pathLst>
                  <a:path w="5139864" h="640857">
                    <a:moveTo>
                      <a:pt x="0" y="0"/>
                    </a:moveTo>
                    <a:lnTo>
                      <a:pt x="5139864" y="0"/>
                    </a:lnTo>
                    <a:lnTo>
                      <a:pt x="5139864" y="640857"/>
                    </a:lnTo>
                    <a:lnTo>
                      <a:pt x="0" y="640857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18" name="TextBox 4">
                <a:extLst>
                  <a:ext uri="{FF2B5EF4-FFF2-40B4-BE49-F238E27FC236}">
                    <a16:creationId xmlns:a16="http://schemas.microsoft.com/office/drawing/2014/main" id="{A0A7A9DF-14DF-18FD-17DB-840D0C9A9DDC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139864" cy="678957"/>
              </a:xfrm>
              <a:prstGeom prst="rect">
                <a:avLst/>
              </a:prstGeom>
              <a:grpFill/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7" name="Group 2">
              <a:extLst>
                <a:ext uri="{FF2B5EF4-FFF2-40B4-BE49-F238E27FC236}">
                  <a16:creationId xmlns:a16="http://schemas.microsoft.com/office/drawing/2014/main" id="{3477305D-3A0D-141F-8F4A-584B29851725}"/>
                </a:ext>
              </a:extLst>
            </p:cNvPr>
            <p:cNvGrpSpPr/>
            <p:nvPr/>
          </p:nvGrpSpPr>
          <p:grpSpPr>
            <a:xfrm>
              <a:off x="7924800" y="7961918"/>
              <a:ext cx="9944787" cy="3387942"/>
              <a:chOff x="0" y="-38100"/>
              <a:chExt cx="5139864" cy="678957"/>
            </a:xfrm>
          </p:grpSpPr>
          <p:sp>
            <p:nvSpPr>
              <p:cNvPr id="8" name="Freeform 3">
                <a:extLst>
                  <a:ext uri="{FF2B5EF4-FFF2-40B4-BE49-F238E27FC236}">
                    <a16:creationId xmlns:a16="http://schemas.microsoft.com/office/drawing/2014/main" id="{B6B37BE6-1189-0A07-962D-AC997B8105BA}"/>
                  </a:ext>
                </a:extLst>
              </p:cNvPr>
              <p:cNvSpPr/>
              <p:nvPr/>
            </p:nvSpPr>
            <p:spPr>
              <a:xfrm>
                <a:off x="0" y="0"/>
                <a:ext cx="5139864" cy="315596"/>
              </a:xfrm>
              <a:custGeom>
                <a:avLst/>
                <a:gdLst/>
                <a:ahLst/>
                <a:cxnLst/>
                <a:rect l="l" t="t" r="r" b="b"/>
                <a:pathLst>
                  <a:path w="5139864" h="640857">
                    <a:moveTo>
                      <a:pt x="0" y="0"/>
                    </a:moveTo>
                    <a:lnTo>
                      <a:pt x="5139864" y="0"/>
                    </a:lnTo>
                    <a:lnTo>
                      <a:pt x="5139864" y="640857"/>
                    </a:lnTo>
                    <a:lnTo>
                      <a:pt x="0" y="640857"/>
                    </a:lnTo>
                    <a:close/>
                  </a:path>
                </a:pathLst>
              </a:custGeom>
              <a:solidFill>
                <a:srgbClr val="ACE2FD"/>
              </a:solidFill>
            </p:spPr>
            <p:txBody>
              <a:bodyPr/>
              <a:lstStyle/>
              <a:p>
                <a:pPr algn="ctr"/>
                <a:r>
                  <a:rPr lang="en-ID" sz="2400" b="1" dirty="0">
                    <a:latin typeface="Canva Sans Bold" panose="020B0604020202020204" charset="0"/>
                  </a:rPr>
                  <a:t>KEPUTUSAN MENTERI KELAUTAN DAN PERIKANAN REPUBLIK INDONESIA NOMOR KEP.14/MEN/2012 TENTANG PEDOMAN UMUM PENUMBUHAN DAN PENGEMBANGAN KELEMBAGAAN PELAKU UTAMA PERIKANAN </a:t>
                </a:r>
              </a:p>
            </p:txBody>
          </p:sp>
          <p:sp>
            <p:nvSpPr>
              <p:cNvPr id="9" name="TextBox 4">
                <a:extLst>
                  <a:ext uri="{FF2B5EF4-FFF2-40B4-BE49-F238E27FC236}">
                    <a16:creationId xmlns:a16="http://schemas.microsoft.com/office/drawing/2014/main" id="{894386EF-5906-CFFF-76A9-D5F913EBC39C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139864" cy="6789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pic>
        <p:nvPicPr>
          <p:cNvPr id="2052" name="Picture 4" descr="Example Of A Group Discussion | Definition and 5 Key St...">
            <a:extLst>
              <a:ext uri="{FF2B5EF4-FFF2-40B4-BE49-F238E27FC236}">
                <a16:creationId xmlns:a16="http://schemas.microsoft.com/office/drawing/2014/main" id="{3B7080EF-35B3-A986-7570-9BE8B6070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7889" y="4382870"/>
            <a:ext cx="5705532" cy="570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Freeform 8">
            <a:extLst>
              <a:ext uri="{FF2B5EF4-FFF2-40B4-BE49-F238E27FC236}">
                <a16:creationId xmlns:a16="http://schemas.microsoft.com/office/drawing/2014/main" id="{32F1F09B-3FA8-85B0-0B1B-B3CBD336050C}"/>
              </a:ext>
            </a:extLst>
          </p:cNvPr>
          <p:cNvSpPr/>
          <p:nvPr/>
        </p:nvSpPr>
        <p:spPr>
          <a:xfrm rot="5400000" flipH="1">
            <a:off x="1133234" y="6267730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392628" y="0"/>
                </a:moveTo>
                <a:lnTo>
                  <a:pt x="0" y="0"/>
                </a:lnTo>
                <a:lnTo>
                  <a:pt x="0" y="1180030"/>
                </a:lnTo>
                <a:lnTo>
                  <a:pt x="392628" y="1180030"/>
                </a:lnTo>
                <a:lnTo>
                  <a:pt x="39262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id="{F6A9310E-8279-4A57-C3AE-AFC9F0391F17}"/>
              </a:ext>
            </a:extLst>
          </p:cNvPr>
          <p:cNvSpPr/>
          <p:nvPr/>
        </p:nvSpPr>
        <p:spPr>
          <a:xfrm>
            <a:off x="9030114" y="6576928"/>
            <a:ext cx="1376622" cy="1376622"/>
          </a:xfrm>
          <a:custGeom>
            <a:avLst/>
            <a:gdLst/>
            <a:ahLst/>
            <a:cxnLst/>
            <a:rect l="l" t="t" r="r" b="b"/>
            <a:pathLst>
              <a:path w="1376622" h="1376622">
                <a:moveTo>
                  <a:pt x="0" y="0"/>
                </a:moveTo>
                <a:lnTo>
                  <a:pt x="1376622" y="0"/>
                </a:lnTo>
                <a:lnTo>
                  <a:pt x="1376622" y="1376622"/>
                </a:lnTo>
                <a:lnTo>
                  <a:pt x="0" y="13766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763907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19564" y="10736"/>
            <a:ext cx="14448871" cy="2310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4400" b="1" dirty="0">
                <a:solidFill>
                  <a:srgbClr val="00000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PENGEMBANGAN KELEMBAGAAN PELAKU UTAMA</a:t>
            </a:r>
          </a:p>
          <a:p>
            <a:pPr algn="ctr">
              <a:lnSpc>
                <a:spcPts val="9600"/>
              </a:lnSpc>
            </a:pPr>
            <a:endParaRPr lang="en-US" sz="4400" b="1" dirty="0">
              <a:solidFill>
                <a:srgbClr val="000000"/>
              </a:solidFill>
              <a:latin typeface="Cooper Hewitt Bold"/>
              <a:ea typeface="Cooper Hewitt Bold"/>
              <a:cs typeface="Cooper Hewitt Bold"/>
              <a:sym typeface="Cooper Hewitt Bold"/>
            </a:endParaRPr>
          </a:p>
        </p:txBody>
      </p:sp>
      <p:sp>
        <p:nvSpPr>
          <p:cNvPr id="3" name="Freeform 3"/>
          <p:cNvSpPr/>
          <p:nvPr/>
        </p:nvSpPr>
        <p:spPr>
          <a:xfrm rot="5400000" flipH="1">
            <a:off x="16172121" y="116809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392628" y="0"/>
                </a:moveTo>
                <a:lnTo>
                  <a:pt x="0" y="0"/>
                </a:lnTo>
                <a:lnTo>
                  <a:pt x="0" y="1180030"/>
                </a:lnTo>
                <a:lnTo>
                  <a:pt x="392628" y="1180030"/>
                </a:lnTo>
                <a:lnTo>
                  <a:pt x="39262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 flipV="1">
            <a:off x="1723250" y="104986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0" y="1180030"/>
                </a:moveTo>
                <a:lnTo>
                  <a:pt x="392628" y="1180030"/>
                </a:lnTo>
                <a:lnTo>
                  <a:pt x="392628" y="0"/>
                </a:lnTo>
                <a:lnTo>
                  <a:pt x="0" y="0"/>
                </a:lnTo>
                <a:lnTo>
                  <a:pt x="0" y="118003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0" name="Content Placeholder 11">
            <a:extLst>
              <a:ext uri="{FF2B5EF4-FFF2-40B4-BE49-F238E27FC236}">
                <a16:creationId xmlns:a16="http://schemas.microsoft.com/office/drawing/2014/main" id="{1E72EED0-5254-497D-A84F-13D17C2B1E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6351487"/>
              </p:ext>
            </p:extLst>
          </p:nvPr>
        </p:nvGraphicFramePr>
        <p:xfrm>
          <a:off x="1025259" y="190500"/>
          <a:ext cx="15933192" cy="6858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5BBF8C84-16B7-4C8E-8D8B-5D5F5F195767}"/>
              </a:ext>
            </a:extLst>
          </p:cNvPr>
          <p:cNvSpPr/>
          <p:nvPr/>
        </p:nvSpPr>
        <p:spPr>
          <a:xfrm>
            <a:off x="8839200" y="8571682"/>
            <a:ext cx="8521160" cy="10334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b="1" dirty="0">
                <a:latin typeface="Canva Sans Bold" panose="020B0604020202020204" charset="0"/>
              </a:rPr>
              <a:t>KEPUTUSAN MENTERI KELAUTAN DAN PERIKANAN REPUBLIK INDONESIA NOMOR KEP.14/MEN/2012 TENTANG PEDOMAN UMUM PENUMBUHAN DAN PENGEMBANGAN KELEMBAGAAN PELAKU UTAMA PERIKANAN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EF50F8B-5406-F8DA-AC54-AFF9AFF7291E}"/>
              </a:ext>
            </a:extLst>
          </p:cNvPr>
          <p:cNvGrpSpPr/>
          <p:nvPr/>
        </p:nvGrpSpPr>
        <p:grpSpPr>
          <a:xfrm>
            <a:off x="7759771" y="7961918"/>
            <a:ext cx="10109816" cy="3387942"/>
            <a:chOff x="7759771" y="7961918"/>
            <a:chExt cx="10109816" cy="3387942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7CC82B04-5AAF-5693-02EA-B16D06BFA42E}"/>
                </a:ext>
              </a:extLst>
            </p:cNvPr>
            <p:cNvGrpSpPr/>
            <p:nvPr/>
          </p:nvGrpSpPr>
          <p:grpSpPr>
            <a:xfrm>
              <a:off x="7759771" y="8381179"/>
              <a:ext cx="9944787" cy="1574799"/>
              <a:chOff x="0" y="0"/>
              <a:chExt cx="5139864" cy="640857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2" name="Freeform 3">
                <a:extLst>
                  <a:ext uri="{FF2B5EF4-FFF2-40B4-BE49-F238E27FC236}">
                    <a16:creationId xmlns:a16="http://schemas.microsoft.com/office/drawing/2014/main" id="{301A3E4B-B336-D40D-0FCB-3ECBEE897FB9}"/>
                  </a:ext>
                </a:extLst>
              </p:cNvPr>
              <p:cNvSpPr/>
              <p:nvPr/>
            </p:nvSpPr>
            <p:spPr>
              <a:xfrm>
                <a:off x="0" y="0"/>
                <a:ext cx="5139864" cy="640857"/>
              </a:xfrm>
              <a:custGeom>
                <a:avLst/>
                <a:gdLst/>
                <a:ahLst/>
                <a:cxnLst/>
                <a:rect l="l" t="t" r="r" b="b"/>
                <a:pathLst>
                  <a:path w="5139864" h="640857">
                    <a:moveTo>
                      <a:pt x="0" y="0"/>
                    </a:moveTo>
                    <a:lnTo>
                      <a:pt x="5139864" y="0"/>
                    </a:lnTo>
                    <a:lnTo>
                      <a:pt x="5139864" y="640857"/>
                    </a:lnTo>
                    <a:lnTo>
                      <a:pt x="0" y="640857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13" name="TextBox 4">
                <a:extLst>
                  <a:ext uri="{FF2B5EF4-FFF2-40B4-BE49-F238E27FC236}">
                    <a16:creationId xmlns:a16="http://schemas.microsoft.com/office/drawing/2014/main" id="{DF4618E3-708A-6DB7-9954-C89E9F860B1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139864" cy="678957"/>
              </a:xfrm>
              <a:prstGeom prst="rect">
                <a:avLst/>
              </a:prstGeom>
              <a:grpFill/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" name="Group 2">
              <a:extLst>
                <a:ext uri="{FF2B5EF4-FFF2-40B4-BE49-F238E27FC236}">
                  <a16:creationId xmlns:a16="http://schemas.microsoft.com/office/drawing/2014/main" id="{5854B302-2454-6EDB-5503-82037B53B431}"/>
                </a:ext>
              </a:extLst>
            </p:cNvPr>
            <p:cNvGrpSpPr/>
            <p:nvPr/>
          </p:nvGrpSpPr>
          <p:grpSpPr>
            <a:xfrm>
              <a:off x="7924800" y="7961918"/>
              <a:ext cx="9944787" cy="3387942"/>
              <a:chOff x="0" y="-38100"/>
              <a:chExt cx="5139864" cy="678957"/>
            </a:xfrm>
          </p:grpSpPr>
          <p:sp>
            <p:nvSpPr>
              <p:cNvPr id="10" name="Freeform 3">
                <a:extLst>
                  <a:ext uri="{FF2B5EF4-FFF2-40B4-BE49-F238E27FC236}">
                    <a16:creationId xmlns:a16="http://schemas.microsoft.com/office/drawing/2014/main" id="{192B1484-53A5-8DA3-FF98-9F0930904EA6}"/>
                  </a:ext>
                </a:extLst>
              </p:cNvPr>
              <p:cNvSpPr/>
              <p:nvPr/>
            </p:nvSpPr>
            <p:spPr>
              <a:xfrm>
                <a:off x="0" y="0"/>
                <a:ext cx="5139864" cy="315596"/>
              </a:xfrm>
              <a:custGeom>
                <a:avLst/>
                <a:gdLst/>
                <a:ahLst/>
                <a:cxnLst/>
                <a:rect l="l" t="t" r="r" b="b"/>
                <a:pathLst>
                  <a:path w="5139864" h="640857">
                    <a:moveTo>
                      <a:pt x="0" y="0"/>
                    </a:moveTo>
                    <a:lnTo>
                      <a:pt x="5139864" y="0"/>
                    </a:lnTo>
                    <a:lnTo>
                      <a:pt x="5139864" y="640857"/>
                    </a:lnTo>
                    <a:lnTo>
                      <a:pt x="0" y="640857"/>
                    </a:lnTo>
                    <a:close/>
                  </a:path>
                </a:pathLst>
              </a:custGeom>
              <a:solidFill>
                <a:srgbClr val="ACE2FD"/>
              </a:solidFill>
            </p:spPr>
            <p:txBody>
              <a:bodyPr/>
              <a:lstStyle/>
              <a:p>
                <a:pPr algn="ctr"/>
                <a:r>
                  <a:rPr lang="en-ID" sz="2400" b="1" dirty="0">
                    <a:latin typeface="Canva Sans Bold" panose="020B0604020202020204" charset="0"/>
                  </a:rPr>
                  <a:t>KEPUTUSAN MENTERI KELAUTAN DAN PERIKANAN REPUBLIK INDONESIA NOMOR KEP.14/MEN/2012 TENTANG PEDOMAN UMUM PENUMBUHAN DAN PENGEMBANGAN KELEMBAGAAN PELAKU UTAMA PERIKANAN </a:t>
                </a:r>
              </a:p>
            </p:txBody>
          </p:sp>
          <p:sp>
            <p:nvSpPr>
              <p:cNvPr id="11" name="TextBox 4">
                <a:extLst>
                  <a:ext uri="{FF2B5EF4-FFF2-40B4-BE49-F238E27FC236}">
                    <a16:creationId xmlns:a16="http://schemas.microsoft.com/office/drawing/2014/main" id="{7E47EA9F-5DC4-9A5A-857E-B682DA72D2C5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139864" cy="6789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pic>
        <p:nvPicPr>
          <p:cNvPr id="4098" name="Picture 2" descr="Group Discussion Student: Over 9,005 Royalty-Free Licensable Stock  Illustrations &amp; Drawings | Shutterstock">
            <a:extLst>
              <a:ext uri="{FF2B5EF4-FFF2-40B4-BE49-F238E27FC236}">
                <a16:creationId xmlns:a16="http://schemas.microsoft.com/office/drawing/2014/main" id="{CD24F157-36A7-AF78-B293-DECED6E97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26" b="17015"/>
          <a:stretch/>
        </p:blipFill>
        <p:spPr bwMode="auto">
          <a:xfrm>
            <a:off x="-152400" y="8152034"/>
            <a:ext cx="7808104" cy="208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reeform 8">
            <a:extLst>
              <a:ext uri="{FF2B5EF4-FFF2-40B4-BE49-F238E27FC236}">
                <a16:creationId xmlns:a16="http://schemas.microsoft.com/office/drawing/2014/main" id="{6B1F9297-E452-6229-D555-EBC7D1887A91}"/>
              </a:ext>
            </a:extLst>
          </p:cNvPr>
          <p:cNvSpPr/>
          <p:nvPr/>
        </p:nvSpPr>
        <p:spPr>
          <a:xfrm rot="5400000" flipH="1">
            <a:off x="1133234" y="6267730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392628" y="0"/>
                </a:moveTo>
                <a:lnTo>
                  <a:pt x="0" y="0"/>
                </a:lnTo>
                <a:lnTo>
                  <a:pt x="0" y="1180030"/>
                </a:lnTo>
                <a:lnTo>
                  <a:pt x="392628" y="1180030"/>
                </a:lnTo>
                <a:lnTo>
                  <a:pt x="39262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BF3F6282-DEE2-C290-28C2-0E6F60BB3BDE}"/>
              </a:ext>
            </a:extLst>
          </p:cNvPr>
          <p:cNvSpPr/>
          <p:nvPr/>
        </p:nvSpPr>
        <p:spPr>
          <a:xfrm rot="16200000" flipH="1">
            <a:off x="16172122" y="6269366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392628" y="0"/>
                </a:moveTo>
                <a:lnTo>
                  <a:pt x="0" y="0"/>
                </a:lnTo>
                <a:lnTo>
                  <a:pt x="0" y="1180030"/>
                </a:lnTo>
                <a:lnTo>
                  <a:pt x="392628" y="1180030"/>
                </a:lnTo>
                <a:lnTo>
                  <a:pt x="39262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8C4F0094-6C1F-9349-B4E0-3F055772D7EF}"/>
              </a:ext>
            </a:extLst>
          </p:cNvPr>
          <p:cNvSpPr/>
          <p:nvPr/>
        </p:nvSpPr>
        <p:spPr>
          <a:xfrm>
            <a:off x="6019800" y="6672235"/>
            <a:ext cx="1376622" cy="1376622"/>
          </a:xfrm>
          <a:custGeom>
            <a:avLst/>
            <a:gdLst/>
            <a:ahLst/>
            <a:cxnLst/>
            <a:rect l="l" t="t" r="r" b="b"/>
            <a:pathLst>
              <a:path w="1376622" h="1376622">
                <a:moveTo>
                  <a:pt x="0" y="0"/>
                </a:moveTo>
                <a:lnTo>
                  <a:pt x="1376622" y="0"/>
                </a:lnTo>
                <a:lnTo>
                  <a:pt x="1376622" y="1376622"/>
                </a:lnTo>
                <a:lnTo>
                  <a:pt x="0" y="13766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257338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19564" y="10736"/>
            <a:ext cx="14448871" cy="2310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4400" b="1" dirty="0">
                <a:solidFill>
                  <a:srgbClr val="00000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PENGEMBANGAN KELEMBAGAAN PELAKU UTAMA</a:t>
            </a:r>
          </a:p>
          <a:p>
            <a:pPr algn="ctr">
              <a:lnSpc>
                <a:spcPts val="9600"/>
              </a:lnSpc>
            </a:pPr>
            <a:endParaRPr lang="en-US" sz="4400" b="1" dirty="0">
              <a:solidFill>
                <a:srgbClr val="000000"/>
              </a:solidFill>
              <a:latin typeface="Cooper Hewitt Bold"/>
              <a:ea typeface="Cooper Hewitt Bold"/>
              <a:cs typeface="Cooper Hewitt Bold"/>
              <a:sym typeface="Cooper Hewitt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6735537" y="757250"/>
            <a:ext cx="11418794" cy="9301127"/>
          </a:xfrm>
          <a:custGeom>
            <a:avLst/>
            <a:gdLst/>
            <a:ahLst/>
            <a:cxnLst/>
            <a:rect l="l" t="t" r="r" b="b"/>
            <a:pathLst>
              <a:path w="11418794" h="9301127">
                <a:moveTo>
                  <a:pt x="0" y="0"/>
                </a:moveTo>
                <a:lnTo>
                  <a:pt x="11418794" y="0"/>
                </a:lnTo>
                <a:lnTo>
                  <a:pt x="11418794" y="9301126"/>
                </a:lnTo>
                <a:lnTo>
                  <a:pt x="0" y="93011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 dirty="0"/>
          </a:p>
        </p:txBody>
      </p:sp>
      <p:sp>
        <p:nvSpPr>
          <p:cNvPr id="6" name="Freeform 6"/>
          <p:cNvSpPr/>
          <p:nvPr/>
        </p:nvSpPr>
        <p:spPr>
          <a:xfrm>
            <a:off x="-2548637" y="1456274"/>
            <a:ext cx="11418794" cy="9301127"/>
          </a:xfrm>
          <a:custGeom>
            <a:avLst/>
            <a:gdLst/>
            <a:ahLst/>
            <a:cxnLst/>
            <a:rect l="l" t="t" r="r" b="b"/>
            <a:pathLst>
              <a:path w="11418794" h="9301127">
                <a:moveTo>
                  <a:pt x="0" y="0"/>
                </a:moveTo>
                <a:lnTo>
                  <a:pt x="11418794" y="0"/>
                </a:lnTo>
                <a:lnTo>
                  <a:pt x="11418794" y="9301126"/>
                </a:lnTo>
                <a:lnTo>
                  <a:pt x="0" y="93011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5400000" flipH="1">
            <a:off x="16172121" y="116809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392628" y="0"/>
                </a:moveTo>
                <a:lnTo>
                  <a:pt x="0" y="0"/>
                </a:lnTo>
                <a:lnTo>
                  <a:pt x="0" y="1180030"/>
                </a:lnTo>
                <a:lnTo>
                  <a:pt x="392628" y="1180030"/>
                </a:lnTo>
                <a:lnTo>
                  <a:pt x="3926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 flipV="1">
            <a:off x="1723250" y="104986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0" y="1180030"/>
                </a:moveTo>
                <a:lnTo>
                  <a:pt x="392628" y="1180030"/>
                </a:lnTo>
                <a:lnTo>
                  <a:pt x="392628" y="0"/>
                </a:lnTo>
                <a:lnTo>
                  <a:pt x="0" y="0"/>
                </a:lnTo>
                <a:lnTo>
                  <a:pt x="0" y="118003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269041" y="1379268"/>
            <a:ext cx="6527046" cy="2739078"/>
            <a:chOff x="0" y="-38100"/>
            <a:chExt cx="812800" cy="61257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574479"/>
            </a:xfrm>
            <a:custGeom>
              <a:avLst/>
              <a:gdLst/>
              <a:ahLst/>
              <a:cxnLst/>
              <a:rect l="l" t="t" r="r" b="b"/>
              <a:pathLst>
                <a:path w="812800" h="574479">
                  <a:moveTo>
                    <a:pt x="0" y="0"/>
                  </a:moveTo>
                  <a:lnTo>
                    <a:pt x="812800" y="0"/>
                  </a:lnTo>
                  <a:lnTo>
                    <a:pt x="812800" y="574479"/>
                  </a:lnTo>
                  <a:lnTo>
                    <a:pt x="0" y="574479"/>
                  </a:lnTo>
                  <a:close/>
                </a:path>
              </a:pathLst>
            </a:custGeom>
            <a:solidFill>
              <a:srgbClr val="FFC493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12800" cy="6125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lvl="1">
                <a:spcBef>
                  <a:spcPct val="0"/>
                </a:spcBef>
              </a:pPr>
              <a:r>
                <a:rPr lang="en-US" b="1" dirty="0" err="1">
                  <a:latin typeface="Canva Sans Bold" panose="020B0604020202020204" charset="0"/>
                </a:rPr>
                <a:t>Prinsip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Pengembangan</a:t>
              </a:r>
              <a:r>
                <a:rPr lang="en-US" b="1" dirty="0">
                  <a:latin typeface="Canva Sans Bold" panose="020B0604020202020204" charset="0"/>
                </a:rPr>
                <a:t>:</a:t>
              </a:r>
            </a:p>
            <a:p>
              <a:pPr marL="800100" lvl="1" indent="-342900">
                <a:spcBef>
                  <a:spcPct val="0"/>
                </a:spcBef>
                <a:buFont typeface="+mj-lt"/>
                <a:buAutoNum type="arabicPeriod"/>
              </a:pPr>
              <a:r>
                <a:rPr lang="en-US" b="1" dirty="0" err="1">
                  <a:latin typeface="Canva Sans Bold" panose="020B0604020202020204" charset="0"/>
                </a:rPr>
                <a:t>Pengambilan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keputusan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mutlak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dilakukan</a:t>
              </a:r>
              <a:r>
                <a:rPr lang="en-US" b="1" dirty="0">
                  <a:latin typeface="Canva Sans Bold" panose="020B0604020202020204" charset="0"/>
                </a:rPr>
                <a:t> oleh </a:t>
              </a:r>
              <a:r>
                <a:rPr lang="en-US" b="1" dirty="0" err="1">
                  <a:latin typeface="Canva Sans Bold" panose="020B0604020202020204" charset="0"/>
                </a:rPr>
                <a:t>anggota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kelompok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secara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musyawarah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mufakat</a:t>
              </a:r>
              <a:endParaRPr lang="en-US" b="1" dirty="0">
                <a:latin typeface="Canva Sans Bold" panose="020B0604020202020204" charset="0"/>
              </a:endParaRPr>
            </a:p>
            <a:p>
              <a:pPr marL="800100" lvl="1" indent="-342900">
                <a:spcBef>
                  <a:spcPct val="0"/>
                </a:spcBef>
                <a:buFont typeface="+mj-lt"/>
                <a:buAutoNum type="arabicPeriod"/>
              </a:pPr>
              <a:r>
                <a:rPr lang="en-US" b="1" dirty="0">
                  <a:latin typeface="Canva Sans Bold" panose="020B0604020202020204" charset="0"/>
                </a:rPr>
                <a:t>Peran </a:t>
              </a:r>
              <a:r>
                <a:rPr lang="en-US" b="1" dirty="0" err="1">
                  <a:latin typeface="Canva Sans Bold" panose="020B0604020202020204" charset="0"/>
                </a:rPr>
                <a:t>pemerintah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hanya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memfasilitasi</a:t>
              </a:r>
              <a:endParaRPr lang="en-US" b="1" dirty="0">
                <a:latin typeface="Canva Sans Bold" panose="020B0604020202020204" charset="0"/>
              </a:endParaRPr>
            </a:p>
            <a:p>
              <a:pPr marL="800100" lvl="1" indent="-342900">
                <a:spcBef>
                  <a:spcPct val="0"/>
                </a:spcBef>
                <a:buFont typeface="+mj-lt"/>
                <a:buAutoNum type="arabicPeriod"/>
              </a:pPr>
              <a:r>
                <a:rPr lang="en-US" b="1" dirty="0" err="1">
                  <a:latin typeface="Canva Sans Bold" panose="020B0604020202020204" charset="0"/>
                </a:rPr>
                <a:t>Pemberdayaan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lembaga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pelaku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utama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meliputi</a:t>
              </a:r>
              <a:r>
                <a:rPr lang="en-US" b="1" dirty="0">
                  <a:latin typeface="Canva Sans Bold" panose="020B0604020202020204" charset="0"/>
                </a:rPr>
                <a:t>: </a:t>
              </a:r>
              <a:r>
                <a:rPr lang="en-US" b="1" dirty="0" err="1">
                  <a:latin typeface="Canva Sans Bold" panose="020B0604020202020204" charset="0"/>
                </a:rPr>
                <a:t>aspek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manajemen</a:t>
              </a:r>
              <a:r>
                <a:rPr lang="en-US" b="1" dirty="0">
                  <a:latin typeface="Canva Sans Bold" panose="020B0604020202020204" charset="0"/>
                </a:rPr>
                <a:t>, </a:t>
              </a:r>
              <a:r>
                <a:rPr lang="en-US" b="1" dirty="0" err="1">
                  <a:latin typeface="Canva Sans Bold" panose="020B0604020202020204" charset="0"/>
                </a:rPr>
                <a:t>produksi</a:t>
              </a:r>
              <a:r>
                <a:rPr lang="en-US" b="1" dirty="0">
                  <a:latin typeface="Canva Sans Bold" panose="020B0604020202020204" charset="0"/>
                </a:rPr>
                <a:t>, </a:t>
              </a:r>
              <a:r>
                <a:rPr lang="en-US" b="1" dirty="0" err="1">
                  <a:latin typeface="Canva Sans Bold" panose="020B0604020202020204" charset="0"/>
                </a:rPr>
                <a:t>teknologi</a:t>
              </a:r>
              <a:r>
                <a:rPr lang="en-US" b="1" dirty="0">
                  <a:latin typeface="Canva Sans Bold" panose="020B0604020202020204" charset="0"/>
                </a:rPr>
                <a:t>, </a:t>
              </a:r>
              <a:r>
                <a:rPr lang="en-US" b="1" dirty="0" err="1">
                  <a:latin typeface="Canva Sans Bold" panose="020B0604020202020204" charset="0"/>
                </a:rPr>
                <a:t>peningkatan</a:t>
              </a:r>
              <a:r>
                <a:rPr lang="en-US" b="1" dirty="0">
                  <a:latin typeface="Canva Sans Bold" panose="020B0604020202020204" charset="0"/>
                </a:rPr>
                <a:t> SDM (</a:t>
              </a:r>
              <a:r>
                <a:rPr lang="en-US" b="1" dirty="0" err="1">
                  <a:latin typeface="Canva Sans Bold" panose="020B0604020202020204" charset="0"/>
                </a:rPr>
                <a:t>anggota</a:t>
              </a:r>
              <a:r>
                <a:rPr lang="en-US" b="1" dirty="0">
                  <a:latin typeface="Canva Sans Bold" panose="020B0604020202020204" charset="0"/>
                </a:rPr>
                <a:t>), </a:t>
              </a:r>
              <a:r>
                <a:rPr lang="en-US" b="1" dirty="0" err="1">
                  <a:latin typeface="Canva Sans Bold" panose="020B0604020202020204" charset="0"/>
                </a:rPr>
                <a:t>wira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usaha</a:t>
              </a:r>
              <a:r>
                <a:rPr lang="en-US" b="1" dirty="0">
                  <a:latin typeface="Canva Sans Bold" panose="020B0604020202020204" charset="0"/>
                </a:rPr>
                <a:t>, dan </a:t>
              </a:r>
              <a:r>
                <a:rPr lang="en-US" b="1" dirty="0" err="1">
                  <a:latin typeface="Canva Sans Bold" panose="020B0604020202020204" charset="0"/>
                </a:rPr>
                <a:t>aspek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distribusi</a:t>
              </a:r>
              <a:r>
                <a:rPr lang="en-US" b="1" dirty="0">
                  <a:latin typeface="Canva Sans Bold" panose="020B0604020202020204" charset="0"/>
                </a:rPr>
                <a:t> dan </a:t>
              </a:r>
              <a:r>
                <a:rPr lang="en-US" b="1" dirty="0" err="1">
                  <a:latin typeface="Canva Sans Bold" panose="020B0604020202020204" charset="0"/>
                </a:rPr>
                <a:t>pemasaran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hasil</a:t>
              </a:r>
              <a:endParaRPr lang="en-US" b="1" dirty="0">
                <a:solidFill>
                  <a:srgbClr val="000000"/>
                </a:solidFill>
                <a:latin typeface="Canva Sans Bold" panose="020B0604020202020204" charset="0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69041" y="4192290"/>
            <a:ext cx="6527045" cy="2089438"/>
            <a:chOff x="0" y="0"/>
            <a:chExt cx="970569" cy="57447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70569" cy="574479"/>
            </a:xfrm>
            <a:custGeom>
              <a:avLst/>
              <a:gdLst/>
              <a:ahLst/>
              <a:cxnLst/>
              <a:rect l="l" t="t" r="r" b="b"/>
              <a:pathLst>
                <a:path w="970569" h="574479">
                  <a:moveTo>
                    <a:pt x="0" y="0"/>
                  </a:moveTo>
                  <a:lnTo>
                    <a:pt x="970569" y="0"/>
                  </a:lnTo>
                  <a:lnTo>
                    <a:pt x="970569" y="574479"/>
                  </a:lnTo>
                  <a:lnTo>
                    <a:pt x="0" y="574479"/>
                  </a:lnTo>
                  <a:close/>
                </a:path>
              </a:pathLst>
            </a:custGeom>
            <a:solidFill>
              <a:srgbClr val="FFC493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970569" cy="6125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lvl="1">
                <a:defRPr/>
              </a:pPr>
              <a:r>
                <a:rPr lang="en-US" sz="2000" b="1" dirty="0">
                  <a:latin typeface="Canva Sans Bold" panose="020B0604020202020204" charset="0"/>
                </a:rPr>
                <a:t>Arah dan Tujuan </a:t>
              </a:r>
              <a:r>
                <a:rPr lang="en-US" sz="2000" b="1" dirty="0" err="1">
                  <a:latin typeface="Canva Sans Bold" panose="020B0604020202020204" charset="0"/>
                </a:rPr>
                <a:t>Pengembangan</a:t>
              </a:r>
              <a:endParaRPr lang="en-US" sz="2000" b="1" dirty="0">
                <a:latin typeface="Canva Sans Bold" panose="020B0604020202020204" charset="0"/>
              </a:endParaRPr>
            </a:p>
            <a:p>
              <a:pPr lvl="1">
                <a:defRPr/>
              </a:pPr>
              <a:r>
                <a:rPr lang="en-US" sz="2000" b="1" dirty="0" err="1">
                  <a:latin typeface="Canva Sans Bold" panose="020B0604020202020204" charset="0"/>
                </a:rPr>
                <a:t>Pemberdayaan</a:t>
              </a:r>
              <a:r>
                <a:rPr lang="en-US" sz="2000" b="1" dirty="0">
                  <a:latin typeface="Canva Sans Bold" panose="020B0604020202020204" charset="0"/>
                </a:rPr>
                <a:t>, </a:t>
              </a:r>
              <a:r>
                <a:rPr lang="en-US" sz="2000" b="1" dirty="0" err="1">
                  <a:latin typeface="Canva Sans Bold" panose="020B0604020202020204" charset="0"/>
                </a:rPr>
                <a:t>dengan</a:t>
              </a:r>
              <a:r>
                <a:rPr lang="en-US" sz="2000" b="1" dirty="0">
                  <a:latin typeface="Canva Sans Bold" panose="020B0604020202020204" charset="0"/>
                </a:rPr>
                <a:t> </a:t>
              </a:r>
              <a:r>
                <a:rPr lang="en-US" sz="2000" b="1" dirty="0" err="1">
                  <a:latin typeface="Canva Sans Bold" panose="020B0604020202020204" charset="0"/>
                </a:rPr>
                <a:t>materi</a:t>
              </a:r>
              <a:r>
                <a:rPr lang="en-US" sz="2000" b="1" dirty="0">
                  <a:latin typeface="Canva Sans Bold" panose="020B0604020202020204" charset="0"/>
                </a:rPr>
                <a:t> :</a:t>
              </a:r>
            </a:p>
            <a:p>
              <a:pPr marL="775576" lvl="1" indent="-318376">
                <a:buFontTx/>
                <a:buAutoNum type="arabicPeriod"/>
                <a:defRPr/>
              </a:pPr>
              <a:r>
                <a:rPr lang="en-US" sz="2000" b="1" dirty="0" err="1">
                  <a:latin typeface="Canva Sans Bold" panose="020B0604020202020204" charset="0"/>
                </a:rPr>
                <a:t>Teknologi</a:t>
              </a:r>
              <a:r>
                <a:rPr lang="en-US" sz="2000" b="1" dirty="0">
                  <a:latin typeface="Canva Sans Bold" panose="020B0604020202020204" charset="0"/>
                </a:rPr>
                <a:t> </a:t>
              </a:r>
              <a:r>
                <a:rPr lang="en-US" sz="2000" b="1" dirty="0" err="1">
                  <a:latin typeface="Canva Sans Bold" panose="020B0604020202020204" charset="0"/>
                </a:rPr>
                <a:t>Perikanan</a:t>
              </a:r>
              <a:endParaRPr lang="en-US" sz="2000" b="1" dirty="0">
                <a:latin typeface="Canva Sans Bold" panose="020B0604020202020204" charset="0"/>
              </a:endParaRPr>
            </a:p>
            <a:p>
              <a:pPr marL="775576" lvl="1" indent="-318376">
                <a:buFontTx/>
                <a:buAutoNum type="arabicPeriod"/>
                <a:defRPr/>
              </a:pPr>
              <a:r>
                <a:rPr lang="en-US" sz="2000" b="1" dirty="0" err="1">
                  <a:latin typeface="Canva Sans Bold" panose="020B0604020202020204" charset="0"/>
                </a:rPr>
                <a:t>Komunikasi</a:t>
              </a:r>
              <a:endParaRPr lang="en-US" sz="2000" b="1" dirty="0">
                <a:latin typeface="Canva Sans Bold" panose="020B0604020202020204" charset="0"/>
              </a:endParaRPr>
            </a:p>
            <a:p>
              <a:pPr marL="775576" lvl="1" indent="-318376">
                <a:buFontTx/>
                <a:buAutoNum type="arabicPeriod"/>
                <a:defRPr/>
              </a:pPr>
              <a:r>
                <a:rPr lang="en-US" sz="2000" b="1" dirty="0" err="1">
                  <a:latin typeface="Canva Sans Bold" panose="020B0604020202020204" charset="0"/>
                </a:rPr>
                <a:t>Lingkungan</a:t>
              </a:r>
              <a:endParaRPr lang="en-US" sz="2000" b="1" dirty="0">
                <a:latin typeface="Canva Sans Bold" panose="020B0604020202020204" charset="0"/>
              </a:endParaRPr>
            </a:p>
            <a:p>
              <a:pPr marL="775576" lvl="1" indent="-318376">
                <a:buFontTx/>
                <a:buAutoNum type="arabicPeriod"/>
                <a:defRPr/>
              </a:pPr>
              <a:r>
                <a:rPr lang="en-US" sz="2000" b="1" dirty="0" err="1">
                  <a:latin typeface="Canva Sans Bold" panose="020B0604020202020204" charset="0"/>
                </a:rPr>
                <a:t>Administrasi</a:t>
              </a:r>
              <a:endParaRPr lang="en-US" sz="2000" b="1" dirty="0">
                <a:latin typeface="Canva Sans Bold" panose="020B0604020202020204" charset="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75863" y="6454534"/>
            <a:ext cx="6527044" cy="1786973"/>
            <a:chOff x="0" y="0"/>
            <a:chExt cx="812800" cy="57447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574479"/>
            </a:xfrm>
            <a:custGeom>
              <a:avLst/>
              <a:gdLst/>
              <a:ahLst/>
              <a:cxnLst/>
              <a:rect l="l" t="t" r="r" b="b"/>
              <a:pathLst>
                <a:path w="812800" h="574479">
                  <a:moveTo>
                    <a:pt x="0" y="0"/>
                  </a:moveTo>
                  <a:lnTo>
                    <a:pt x="812800" y="0"/>
                  </a:lnTo>
                  <a:lnTo>
                    <a:pt x="812800" y="574479"/>
                  </a:lnTo>
                  <a:lnTo>
                    <a:pt x="0" y="574479"/>
                  </a:lnTo>
                  <a:close/>
                </a:path>
              </a:pathLst>
            </a:custGeom>
            <a:solidFill>
              <a:srgbClr val="FFC493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12800" cy="6125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eaLnBrk="1" hangingPunct="1">
                <a:spcBef>
                  <a:spcPct val="0"/>
                </a:spcBef>
                <a:buClrTx/>
                <a:buSzTx/>
              </a:pPr>
              <a:endParaRPr lang="en-US" b="1" dirty="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</a:pPr>
              <a:endParaRPr lang="en-US" b="1" dirty="0">
                <a:latin typeface="Canva Sans Bold" panose="020B0604020202020204" charset="0"/>
              </a:endParaRPr>
            </a:p>
            <a:p>
              <a:pPr lvl="1">
                <a:spcBef>
                  <a:spcPct val="0"/>
                </a:spcBef>
              </a:pPr>
              <a:r>
                <a:rPr lang="en-US" b="1" dirty="0">
                  <a:latin typeface="Canva Sans Bold" panose="020B0604020202020204" charset="0"/>
                </a:rPr>
                <a:t>Pola </a:t>
              </a:r>
              <a:r>
                <a:rPr lang="en-US" b="1" dirty="0" err="1">
                  <a:latin typeface="Canva Sans Bold" panose="020B0604020202020204" charset="0"/>
                </a:rPr>
                <a:t>Pengembangan</a:t>
              </a:r>
              <a:r>
                <a:rPr lang="en-US" b="1" dirty="0">
                  <a:latin typeface="Canva Sans Bold" panose="020B0604020202020204" charset="0"/>
                </a:rPr>
                <a:t>:</a:t>
              </a:r>
            </a:p>
            <a:p>
              <a:pPr marL="800100" lvl="1" indent="-342900">
                <a:spcBef>
                  <a:spcPct val="0"/>
                </a:spcBef>
                <a:buFont typeface="+mj-lt"/>
                <a:buAutoNum type="arabicPeriod"/>
              </a:pPr>
              <a:r>
                <a:rPr lang="en-US" b="1" dirty="0" err="1">
                  <a:latin typeface="Canva Sans Bold" panose="020B0604020202020204" charset="0"/>
                </a:rPr>
                <a:t>Peningkatan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kemampuan</a:t>
              </a:r>
              <a:r>
                <a:rPr lang="en-US" b="1" dirty="0">
                  <a:latin typeface="Canva Sans Bold" panose="020B0604020202020204" charset="0"/>
                </a:rPr>
                <a:t> (</a:t>
              </a:r>
              <a:r>
                <a:rPr lang="en-US" b="1" dirty="0" err="1">
                  <a:latin typeface="Canva Sans Bold" panose="020B0604020202020204" charset="0"/>
                </a:rPr>
                <a:t>penyampaian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infotek</a:t>
              </a:r>
              <a:r>
                <a:rPr lang="en-US" b="1" dirty="0">
                  <a:latin typeface="Canva Sans Bold" panose="020B0604020202020204" charset="0"/>
                </a:rPr>
                <a:t> &amp; </a:t>
              </a:r>
              <a:r>
                <a:rPr lang="en-US" b="1" dirty="0" err="1">
                  <a:latin typeface="Canva Sans Bold" panose="020B0604020202020204" charset="0"/>
                </a:rPr>
                <a:t>mengajarkan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keterampilan</a:t>
              </a:r>
              <a:r>
                <a:rPr lang="en-US" b="1" dirty="0">
                  <a:latin typeface="Canva Sans Bold" panose="020B0604020202020204" charset="0"/>
                </a:rPr>
                <a:t>)</a:t>
              </a:r>
            </a:p>
            <a:p>
              <a:pPr marL="800100" lvl="1" indent="-342900">
                <a:spcBef>
                  <a:spcPct val="0"/>
                </a:spcBef>
                <a:buFont typeface="+mj-lt"/>
                <a:buAutoNum type="arabicPeriod"/>
              </a:pPr>
              <a:r>
                <a:rPr lang="en-US" b="1" dirty="0" err="1">
                  <a:latin typeface="Canva Sans Bold" panose="020B0604020202020204" charset="0"/>
                </a:rPr>
                <a:t>Peningkatan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penguasaan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materi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penyuluhan</a:t>
              </a:r>
              <a:r>
                <a:rPr lang="en-US" b="1" dirty="0">
                  <a:latin typeface="Canva Sans Bold" panose="020B0604020202020204" charset="0"/>
                </a:rPr>
                <a:t> (</a:t>
              </a:r>
              <a:r>
                <a:rPr lang="en-US" b="1" dirty="0" err="1">
                  <a:latin typeface="Canva Sans Bold" panose="020B0604020202020204" charset="0"/>
                </a:rPr>
                <a:t>sifat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teknis</a:t>
              </a:r>
              <a:r>
                <a:rPr lang="en-US" b="1" dirty="0">
                  <a:latin typeface="Canva Sans Bold" panose="020B0604020202020204" charset="0"/>
                </a:rPr>
                <a:t>, </a:t>
              </a:r>
              <a:r>
                <a:rPr lang="en-US" b="1" dirty="0" err="1">
                  <a:latin typeface="Canva Sans Bold" panose="020B0604020202020204" charset="0"/>
                </a:rPr>
                <a:t>sosial</a:t>
              </a:r>
              <a:r>
                <a:rPr lang="en-US" b="1" dirty="0">
                  <a:latin typeface="Canva Sans Bold" panose="020B0604020202020204" charset="0"/>
                </a:rPr>
                <a:t>, </a:t>
              </a:r>
              <a:r>
                <a:rPr lang="en-US" b="1" dirty="0" err="1">
                  <a:latin typeface="Canva Sans Bold" panose="020B0604020202020204" charset="0"/>
                </a:rPr>
                <a:t>ekonomis</a:t>
              </a:r>
              <a:r>
                <a:rPr lang="en-US" b="1" dirty="0">
                  <a:latin typeface="Canva Sans Bold" panose="020B0604020202020204" charset="0"/>
                </a:rPr>
                <a:t>, dan </a:t>
              </a:r>
              <a:r>
                <a:rPr lang="en-US" b="1" dirty="0" err="1">
                  <a:latin typeface="Canva Sans Bold" panose="020B0604020202020204" charset="0"/>
                </a:rPr>
                <a:t>manajerial</a:t>
              </a:r>
              <a:r>
                <a:rPr lang="en-US" b="1" dirty="0">
                  <a:latin typeface="Canva Sans Bold" panose="020B0604020202020204" charset="0"/>
                </a:rPr>
                <a:t>) </a:t>
              </a:r>
              <a:r>
                <a:rPr lang="en-US" b="1" dirty="0" err="1">
                  <a:latin typeface="Canva Sans Bold" panose="020B0604020202020204" charset="0"/>
                </a:rPr>
                <a:t>melalui</a:t>
              </a:r>
              <a:r>
                <a:rPr lang="en-US" b="1" dirty="0">
                  <a:latin typeface="Canva Sans Bold" panose="020B0604020202020204" charset="0"/>
                </a:rPr>
                <a:t> </a:t>
              </a:r>
              <a:r>
                <a:rPr lang="en-US" b="1" dirty="0" err="1">
                  <a:latin typeface="Canva Sans Bold" panose="020B0604020202020204" charset="0"/>
                </a:rPr>
                <a:t>pelatihan</a:t>
              </a:r>
              <a:r>
                <a:rPr lang="en-US" b="1" dirty="0">
                  <a:latin typeface="Canva Sans Bold" panose="020B0604020202020204" charset="0"/>
                </a:rPr>
                <a:t>, study banding, </a:t>
              </a:r>
              <a:r>
                <a:rPr lang="en-US" b="1" dirty="0" err="1">
                  <a:latin typeface="Canva Sans Bold" panose="020B0604020202020204" charset="0"/>
                </a:rPr>
                <a:t>dll</a:t>
              </a:r>
              <a:endParaRPr lang="en-US" b="1" dirty="0">
                <a:latin typeface="Canva Sans Bold" panose="020B0604020202020204" charset="0"/>
              </a:endParaRPr>
            </a:p>
            <a:p>
              <a:pPr algn="ctr">
                <a:lnSpc>
                  <a:spcPts val="2939"/>
                </a:lnSpc>
              </a:pPr>
              <a:endPara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437291" y="2095500"/>
            <a:ext cx="3683774" cy="6477000"/>
            <a:chOff x="0" y="0"/>
            <a:chExt cx="3561569" cy="42301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561569" cy="423018"/>
            </a:xfrm>
            <a:custGeom>
              <a:avLst/>
              <a:gdLst/>
              <a:ahLst/>
              <a:cxnLst/>
              <a:rect l="l" t="t" r="r" b="b"/>
              <a:pathLst>
                <a:path w="3561569" h="423018">
                  <a:moveTo>
                    <a:pt x="0" y="0"/>
                  </a:moveTo>
                  <a:lnTo>
                    <a:pt x="3561569" y="0"/>
                  </a:lnTo>
                  <a:lnTo>
                    <a:pt x="3561569" y="423018"/>
                  </a:lnTo>
                  <a:lnTo>
                    <a:pt x="0" y="423018"/>
                  </a:lnTo>
                  <a:close/>
                </a:path>
              </a:pathLst>
            </a:custGeom>
            <a:solidFill>
              <a:srgbClr val="FD613E"/>
            </a:solidFill>
          </p:spPr>
          <p:txBody>
            <a:bodyPr/>
            <a:lstStyle/>
            <a:p>
              <a:endParaRPr lang="en-ID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3561569" cy="47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lvl="1">
                <a:spcBef>
                  <a:spcPct val="0"/>
                </a:spcBef>
              </a:pPr>
              <a:r>
                <a:rPr lang="en-US" sz="2400" b="1" u="sng" dirty="0" err="1">
                  <a:solidFill>
                    <a:schemeClr val="bg1"/>
                  </a:solidFill>
                  <a:latin typeface="Arial" panose="020B0604020202020204" pitchFamily="34" charset="0"/>
                </a:rPr>
                <a:t>Stratifikasi</a:t>
              </a:r>
              <a:r>
                <a:rPr lang="en-US" sz="2400" b="1" u="sng" dirty="0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en-US" sz="2400" b="1" u="sng" dirty="0" err="1">
                  <a:solidFill>
                    <a:schemeClr val="bg1"/>
                  </a:solidFill>
                  <a:latin typeface="Arial" panose="020B0604020202020204" pitchFamily="34" charset="0"/>
                </a:rPr>
                <a:t>Kemampuan</a:t>
              </a:r>
              <a:r>
                <a:rPr lang="en-US" sz="2400" b="1" u="sng" dirty="0">
                  <a:solidFill>
                    <a:schemeClr val="bg1"/>
                  </a:solidFill>
                  <a:latin typeface="Arial" panose="020B0604020202020204" pitchFamily="34" charset="0"/>
                </a:rPr>
                <a:t>,</a:t>
              </a:r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Arial" panose="020B0604020202020204" pitchFamily="34" charset="0"/>
                </a:rPr>
                <a:t>meliputi</a:t>
              </a:r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:</a:t>
              </a:r>
            </a:p>
            <a:p>
              <a:pPr marL="800100" lvl="1" indent="-342900">
                <a:spcBef>
                  <a:spcPct val="0"/>
                </a:spcBef>
                <a:buFontTx/>
                <a:buAutoNum type="arabicPeriod"/>
              </a:pPr>
              <a:r>
                <a:rPr lang="en-US" sz="2000" b="1" dirty="0" err="1">
                  <a:solidFill>
                    <a:schemeClr val="bg1"/>
                  </a:solidFill>
                  <a:latin typeface="Arial" panose="020B0604020202020204" pitchFamily="34" charset="0"/>
                </a:rPr>
                <a:t>Pengorganisasian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 lvl="1">
                <a:spcBef>
                  <a:spcPct val="0"/>
                </a:spcBef>
              </a:pP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 lvl="1">
                <a:spcBef>
                  <a:spcPct val="0"/>
                </a:spcBef>
              </a:pP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2. </a:t>
              </a:r>
              <a:r>
                <a:rPr lang="en-US" sz="2000" b="1" dirty="0" err="1">
                  <a:solidFill>
                    <a:schemeClr val="bg1"/>
                  </a:solidFill>
                  <a:latin typeface="Arial" panose="020B0604020202020204" pitchFamily="34" charset="0"/>
                </a:rPr>
                <a:t>Kemampuan</a:t>
              </a: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Arial" panose="020B0604020202020204" pitchFamily="34" charset="0"/>
                </a:rPr>
                <a:t>Permodalan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 lvl="1">
                <a:spcBef>
                  <a:spcPct val="0"/>
                </a:spcBef>
              </a:pP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 lvl="1">
                <a:spcBef>
                  <a:spcPct val="0"/>
                </a:spcBef>
              </a:pP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3. Skala Usaha</a:t>
              </a:r>
            </a:p>
            <a:p>
              <a:pPr marL="800100" lvl="1" indent="-342900">
                <a:spcBef>
                  <a:spcPct val="0"/>
                </a:spcBef>
                <a:buFontTx/>
                <a:buAutoNum type="arabicPeriod"/>
              </a:pP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 lvl="1">
                <a:spcBef>
                  <a:spcPct val="0"/>
                </a:spcBef>
              </a:pP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4. </a:t>
              </a:r>
              <a:r>
                <a:rPr lang="en-US" sz="2000" b="1" dirty="0" err="1">
                  <a:solidFill>
                    <a:schemeClr val="bg1"/>
                  </a:solidFill>
                  <a:latin typeface="Arial" panose="020B0604020202020204" pitchFamily="34" charset="0"/>
                </a:rPr>
                <a:t>Penguasaan</a:t>
              </a: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Arial" panose="020B0604020202020204" pitchFamily="34" charset="0"/>
                </a:rPr>
                <a:t>Teknologi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 lvl="1">
                <a:spcBef>
                  <a:spcPct val="0"/>
                </a:spcBef>
              </a:pP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     </a:t>
              </a:r>
            </a:p>
            <a:p>
              <a:pPr lvl="1">
                <a:spcBef>
                  <a:spcPct val="0"/>
                </a:spcBef>
              </a:pP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5. </a:t>
              </a:r>
              <a:r>
                <a:rPr lang="en-US" sz="2000" b="1" dirty="0" err="1">
                  <a:solidFill>
                    <a:schemeClr val="bg1"/>
                  </a:solidFill>
                  <a:latin typeface="Arial" panose="020B0604020202020204" pitchFamily="34" charset="0"/>
                </a:rPr>
                <a:t>Akses</a:t>
              </a: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Arial" panose="020B0604020202020204" pitchFamily="34" charset="0"/>
                </a:rPr>
                <a:t>Informasi</a:t>
              </a: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 Pasar                 </a:t>
              </a:r>
            </a:p>
            <a:p>
              <a:pPr lvl="1">
                <a:spcBef>
                  <a:spcPct val="0"/>
                </a:spcBef>
              </a:pP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       </a:t>
              </a:r>
            </a:p>
            <a:p>
              <a:pPr lvl="1">
                <a:spcBef>
                  <a:spcPct val="0"/>
                </a:spcBef>
              </a:pP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6. </a:t>
              </a:r>
              <a:r>
                <a:rPr lang="en-US" sz="2000" b="1" dirty="0" err="1">
                  <a:solidFill>
                    <a:schemeClr val="bg1"/>
                  </a:solidFill>
                  <a:latin typeface="Arial" panose="020B0604020202020204" pitchFamily="34" charset="0"/>
                </a:rPr>
                <a:t>Kemitraan</a:t>
              </a: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/Kerjasama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86131" y="2095500"/>
            <a:ext cx="3611270" cy="6477000"/>
            <a:chOff x="0" y="0"/>
            <a:chExt cx="3561569" cy="42301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561569" cy="423018"/>
            </a:xfrm>
            <a:custGeom>
              <a:avLst/>
              <a:gdLst/>
              <a:ahLst/>
              <a:cxnLst/>
              <a:rect l="l" t="t" r="r" b="b"/>
              <a:pathLst>
                <a:path w="3561569" h="423018">
                  <a:moveTo>
                    <a:pt x="0" y="0"/>
                  </a:moveTo>
                  <a:lnTo>
                    <a:pt x="3561569" y="0"/>
                  </a:lnTo>
                  <a:lnTo>
                    <a:pt x="3561569" y="423018"/>
                  </a:lnTo>
                  <a:lnTo>
                    <a:pt x="0" y="423018"/>
                  </a:lnTo>
                  <a:close/>
                </a:path>
              </a:pathLst>
            </a:custGeom>
            <a:solidFill>
              <a:srgbClr val="FEAC3D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3561569" cy="47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r>
                <a:rPr lang="en-US" sz="2800" b="1" u="sng" dirty="0" err="1">
                  <a:latin typeface="Arial" panose="020B0604020202020204" pitchFamily="34" charset="0"/>
                </a:rPr>
                <a:t>Klasifikasi</a:t>
              </a:r>
              <a:r>
                <a:rPr lang="en-US" sz="2800" b="1" u="sng" dirty="0">
                  <a:latin typeface="Arial" panose="020B0604020202020204" pitchFamily="34" charset="0"/>
                </a:rPr>
                <a:t> </a:t>
              </a:r>
              <a:r>
                <a:rPr lang="en-US" sz="2800" b="1" u="sng" dirty="0" err="1">
                  <a:latin typeface="Arial" panose="020B0604020202020204" pitchFamily="34" charset="0"/>
                </a:rPr>
                <a:t>Kelembagaan</a:t>
              </a:r>
              <a:endParaRPr lang="en-US" sz="2800" b="1" u="sng" dirty="0">
                <a:latin typeface="Arial" panose="020B0604020202020204" pitchFamily="34" charset="0"/>
              </a:endParaRPr>
            </a:p>
            <a:p>
              <a:pPr marL="514350" indent="-514350" algn="ctr">
                <a:lnSpc>
                  <a:spcPts val="4339"/>
                </a:lnSpc>
                <a:buAutoNum type="arabicPeriod"/>
              </a:pPr>
              <a:r>
                <a:rPr lang="en-US" sz="2800" b="1" u="sng" dirty="0" err="1">
                  <a:solidFill>
                    <a:srgbClr val="000000"/>
                  </a:solidFill>
                  <a:latin typeface="Arial" panose="020B0604020202020204" pitchFamily="34" charset="0"/>
                  <a:ea typeface="Canva Sans Bold"/>
                  <a:cs typeface="Canva Sans Bold"/>
                  <a:sym typeface="Canva Sans Bold"/>
                </a:rPr>
                <a:t>Kelas</a:t>
              </a:r>
              <a:r>
                <a:rPr lang="en-US" sz="2800" b="1" u="sng" dirty="0">
                  <a:solidFill>
                    <a:srgbClr val="000000"/>
                  </a:solidFill>
                  <a:latin typeface="Arial" panose="020B0604020202020204" pitchFamily="34" charset="0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2800" b="1" u="sng" dirty="0" err="1">
                  <a:solidFill>
                    <a:srgbClr val="000000"/>
                  </a:solidFill>
                  <a:latin typeface="Arial" panose="020B0604020202020204" pitchFamily="34" charset="0"/>
                  <a:ea typeface="Canva Sans Bold"/>
                  <a:cs typeface="Canva Sans Bold"/>
                  <a:sym typeface="Canva Sans Bold"/>
                </a:rPr>
                <a:t>Pemula</a:t>
              </a:r>
              <a:endParaRPr lang="en-US" sz="2800" b="1" u="sng" dirty="0">
                <a:solidFill>
                  <a:srgbClr val="000000"/>
                </a:solidFill>
                <a:latin typeface="Arial" panose="020B0604020202020204" pitchFamily="34" charset="0"/>
                <a:ea typeface="Canva Sans Bold"/>
                <a:cs typeface="Canva Sans Bold"/>
                <a:sym typeface="Canva Sans Bold"/>
              </a:endParaRPr>
            </a:p>
            <a:p>
              <a:pPr algn="ctr">
                <a:lnSpc>
                  <a:spcPts val="4339"/>
                </a:lnSpc>
              </a:pPr>
              <a:r>
                <a:rPr lang="en-US" sz="2800" b="1" u="sng" dirty="0">
                  <a:solidFill>
                    <a:srgbClr val="000000"/>
                  </a:solidFill>
                  <a:latin typeface="Arial" panose="020B0604020202020204" pitchFamily="34" charset="0"/>
                  <a:ea typeface="Canva Sans Bold"/>
                  <a:cs typeface="Canva Sans Bold"/>
                  <a:sym typeface="Canva Sans Bold"/>
                </a:rPr>
                <a:t>2. </a:t>
              </a:r>
              <a:r>
                <a:rPr lang="en-US" sz="2800" b="1" u="sng" dirty="0" err="1">
                  <a:solidFill>
                    <a:srgbClr val="000000"/>
                  </a:solidFill>
                  <a:latin typeface="Arial" panose="020B0604020202020204" pitchFamily="34" charset="0"/>
                  <a:ea typeface="Canva Sans Bold"/>
                  <a:cs typeface="Canva Sans Bold"/>
                  <a:sym typeface="Canva Sans Bold"/>
                </a:rPr>
                <a:t>Kelas</a:t>
              </a:r>
              <a:r>
                <a:rPr lang="en-US" sz="2800" b="1" u="sng" dirty="0">
                  <a:solidFill>
                    <a:srgbClr val="000000"/>
                  </a:solidFill>
                  <a:latin typeface="Arial" panose="020B0604020202020204" pitchFamily="34" charset="0"/>
                  <a:ea typeface="Canva Sans Bold"/>
                  <a:cs typeface="Canva Sans Bold"/>
                  <a:sym typeface="Canva Sans Bold"/>
                </a:rPr>
                <a:t> Madya</a:t>
              </a:r>
            </a:p>
            <a:p>
              <a:pPr algn="ctr">
                <a:lnSpc>
                  <a:spcPts val="4339"/>
                </a:lnSpc>
              </a:pPr>
              <a:r>
                <a:rPr lang="en-US" sz="2800" b="1" u="sng" dirty="0">
                  <a:solidFill>
                    <a:srgbClr val="000000"/>
                  </a:solidFill>
                  <a:latin typeface="Arial" panose="020B0604020202020204" pitchFamily="34" charset="0"/>
                  <a:ea typeface="Canva Sans Bold"/>
                  <a:cs typeface="Canva Sans Bold"/>
                  <a:sym typeface="Canva Sans Bold"/>
                </a:rPr>
                <a:t>3. </a:t>
              </a:r>
              <a:r>
                <a:rPr lang="en-US" sz="2800" b="1" u="sng" dirty="0" err="1">
                  <a:solidFill>
                    <a:srgbClr val="000000"/>
                  </a:solidFill>
                  <a:latin typeface="Arial" panose="020B0604020202020204" pitchFamily="34" charset="0"/>
                  <a:ea typeface="Canva Sans Bold"/>
                  <a:cs typeface="Canva Sans Bold"/>
                  <a:sym typeface="Canva Sans Bold"/>
                </a:rPr>
                <a:t>Kelas</a:t>
              </a:r>
              <a:r>
                <a:rPr lang="en-US" sz="2800" b="1" u="sng" dirty="0">
                  <a:solidFill>
                    <a:srgbClr val="000000"/>
                  </a:solidFill>
                  <a:latin typeface="Arial" panose="020B0604020202020204" pitchFamily="34" charset="0"/>
                  <a:ea typeface="Canva Sans Bold"/>
                  <a:cs typeface="Canva Sans Bold"/>
                  <a:sym typeface="Canva Sans Bold"/>
                </a:rPr>
                <a:t> Utama</a:t>
              </a:r>
              <a:endPara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27" name="Group 13">
            <a:extLst>
              <a:ext uri="{FF2B5EF4-FFF2-40B4-BE49-F238E27FC236}">
                <a16:creationId xmlns:a16="http://schemas.microsoft.com/office/drawing/2014/main" id="{5694FB16-249D-5337-3DA7-1764EA4BDB16}"/>
              </a:ext>
            </a:extLst>
          </p:cNvPr>
          <p:cNvGrpSpPr/>
          <p:nvPr/>
        </p:nvGrpSpPr>
        <p:grpSpPr>
          <a:xfrm>
            <a:off x="307139" y="8348029"/>
            <a:ext cx="6495768" cy="1606146"/>
            <a:chOff x="0" y="0"/>
            <a:chExt cx="812800" cy="574479"/>
          </a:xfrm>
        </p:grpSpPr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E1F4090A-5818-D870-DDBE-025E145A9947}"/>
                </a:ext>
              </a:extLst>
            </p:cNvPr>
            <p:cNvSpPr/>
            <p:nvPr/>
          </p:nvSpPr>
          <p:spPr>
            <a:xfrm>
              <a:off x="0" y="0"/>
              <a:ext cx="812800" cy="574479"/>
            </a:xfrm>
            <a:custGeom>
              <a:avLst/>
              <a:gdLst/>
              <a:ahLst/>
              <a:cxnLst/>
              <a:rect l="l" t="t" r="r" b="b"/>
              <a:pathLst>
                <a:path w="812800" h="574479">
                  <a:moveTo>
                    <a:pt x="0" y="0"/>
                  </a:moveTo>
                  <a:lnTo>
                    <a:pt x="812800" y="0"/>
                  </a:lnTo>
                  <a:lnTo>
                    <a:pt x="812800" y="574479"/>
                  </a:lnTo>
                  <a:lnTo>
                    <a:pt x="0" y="574479"/>
                  </a:lnTo>
                  <a:close/>
                </a:path>
              </a:pathLst>
            </a:custGeom>
            <a:solidFill>
              <a:srgbClr val="FFC493"/>
            </a:solidFill>
          </p:spPr>
        </p:sp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022D7737-3B4A-9C1E-31F4-3E556644113D}"/>
                </a:ext>
              </a:extLst>
            </p:cNvPr>
            <p:cNvSpPr txBox="1"/>
            <p:nvPr/>
          </p:nvSpPr>
          <p:spPr>
            <a:xfrm>
              <a:off x="0" y="-38100"/>
              <a:ext cx="812800" cy="6125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lvl="1">
                <a:spcBef>
                  <a:spcPct val="0"/>
                </a:spcBef>
              </a:pPr>
              <a:r>
                <a:rPr lang="en-US" sz="2000" dirty="0" err="1">
                  <a:latin typeface="Canva Sans Bold" panose="020B0604020202020204" charset="0"/>
                </a:rPr>
                <a:t>Kegiatan</a:t>
              </a:r>
              <a:r>
                <a:rPr lang="en-US" sz="2000" dirty="0">
                  <a:latin typeface="Canva Sans Bold" panose="020B0604020202020204" charset="0"/>
                </a:rPr>
                <a:t> </a:t>
              </a:r>
              <a:r>
                <a:rPr lang="en-US" sz="2000" dirty="0" err="1">
                  <a:latin typeface="Canva Sans Bold" panose="020B0604020202020204" charset="0"/>
                </a:rPr>
                <a:t>Pengembangan</a:t>
              </a:r>
              <a:r>
                <a:rPr lang="en-US" sz="2000" dirty="0">
                  <a:latin typeface="Canva Sans Bold" panose="020B0604020202020204" charset="0"/>
                </a:rPr>
                <a:t>:</a:t>
              </a:r>
            </a:p>
            <a:p>
              <a:pPr marL="800100" lvl="1" indent="-342900">
                <a:spcBef>
                  <a:spcPct val="0"/>
                </a:spcBef>
                <a:buAutoNum type="arabicPeriod"/>
              </a:pPr>
              <a:r>
                <a:rPr lang="en-US" sz="2000" dirty="0" err="1">
                  <a:latin typeface="Canva Sans Bold" panose="020B0604020202020204" charset="0"/>
                </a:rPr>
                <a:t>Pembinaan</a:t>
              </a:r>
              <a:r>
                <a:rPr lang="en-US" sz="2000" dirty="0">
                  <a:latin typeface="Canva Sans Bold" panose="020B0604020202020204" charset="0"/>
                </a:rPr>
                <a:t> Teknis </a:t>
              </a:r>
              <a:r>
                <a:rPr lang="en-US" sz="2000" dirty="0" err="1">
                  <a:latin typeface="Canva Sans Bold" panose="020B0604020202020204" charset="0"/>
                </a:rPr>
                <a:t>Bidang</a:t>
              </a:r>
              <a:r>
                <a:rPr lang="en-US" sz="2000" dirty="0">
                  <a:latin typeface="Canva Sans Bold" panose="020B0604020202020204" charset="0"/>
                </a:rPr>
                <a:t> Usaha</a:t>
              </a:r>
            </a:p>
            <a:p>
              <a:pPr marL="800100" lvl="1" indent="-342900">
                <a:spcBef>
                  <a:spcPct val="0"/>
                </a:spcBef>
                <a:buAutoNum type="arabicPeriod"/>
              </a:pPr>
              <a:r>
                <a:rPr lang="en-ID" sz="2000" dirty="0" err="1">
                  <a:latin typeface="Canva Sans Bold" panose="020B0604020202020204" charset="0"/>
                </a:rPr>
                <a:t>Pembinaan</a:t>
              </a:r>
              <a:r>
                <a:rPr lang="en-ID" sz="2000" dirty="0">
                  <a:latin typeface="Canva Sans Bold" panose="020B0604020202020204" charset="0"/>
                </a:rPr>
                <a:t> </a:t>
              </a:r>
              <a:r>
                <a:rPr lang="en-ID" sz="2000" dirty="0" err="1">
                  <a:latin typeface="Canva Sans Bold" panose="020B0604020202020204" charset="0"/>
                </a:rPr>
                <a:t>Manajerial</a:t>
              </a:r>
              <a:r>
                <a:rPr lang="en-ID" sz="2000" dirty="0">
                  <a:latin typeface="Canva Sans Bold" panose="020B0604020202020204" charset="0"/>
                </a:rPr>
                <a:t> </a:t>
              </a:r>
              <a:r>
                <a:rPr lang="en-ID" sz="2000" dirty="0" err="1">
                  <a:latin typeface="Canva Sans Bold" panose="020B0604020202020204" charset="0"/>
                </a:rPr>
                <a:t>Kelompok</a:t>
              </a:r>
              <a:endParaRPr lang="en-ID" sz="2000" dirty="0">
                <a:latin typeface="Canva Sans Bold" panose="020B0604020202020204" charset="0"/>
              </a:endParaRPr>
            </a:p>
            <a:p>
              <a:pPr marL="800100" lvl="1" indent="-342900">
                <a:spcBef>
                  <a:spcPct val="0"/>
                </a:spcBef>
                <a:buAutoNum type="arabicPeriod"/>
              </a:pPr>
              <a:r>
                <a:rPr lang="en-ID" sz="2000" dirty="0" err="1">
                  <a:latin typeface="Canva Sans Bold" panose="020B0604020202020204" charset="0"/>
                </a:rPr>
                <a:t>Pembinaan</a:t>
              </a:r>
              <a:r>
                <a:rPr lang="en-ID" sz="2000" dirty="0">
                  <a:latin typeface="Canva Sans Bold" panose="020B0604020202020204" charset="0"/>
                </a:rPr>
                <a:t> </a:t>
              </a:r>
              <a:r>
                <a:rPr lang="en-ID" sz="2000" dirty="0" err="1">
                  <a:latin typeface="Canva Sans Bold" panose="020B0604020202020204" charset="0"/>
                </a:rPr>
                <a:t>aspek</a:t>
              </a:r>
              <a:r>
                <a:rPr lang="en-ID" sz="2000" dirty="0">
                  <a:latin typeface="Canva Sans Bold" panose="020B0604020202020204" charset="0"/>
                </a:rPr>
                <a:t> </a:t>
              </a:r>
              <a:r>
                <a:rPr lang="en-ID" sz="2000" dirty="0" err="1">
                  <a:latin typeface="Canva Sans Bold" panose="020B0604020202020204" charset="0"/>
                </a:rPr>
                <a:t>sosial</a:t>
              </a:r>
              <a:endParaRPr lang="en-ID" sz="2000" dirty="0">
                <a:latin typeface="Canva Sans Bold" panose="020B0604020202020204" charset="0"/>
              </a:endParaRPr>
            </a:p>
          </p:txBody>
        </p:sp>
      </p:grp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BC7B0DFA-75FB-C5EC-BFCB-4CB10C0E3C7F}"/>
              </a:ext>
            </a:extLst>
          </p:cNvPr>
          <p:cNvSpPr/>
          <p:nvPr/>
        </p:nvSpPr>
        <p:spPr>
          <a:xfrm>
            <a:off x="7010400" y="4533900"/>
            <a:ext cx="1202861" cy="1747828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6E83EA0D-D553-4B80-C315-D3E3C5EC6AA3}"/>
              </a:ext>
            </a:extLst>
          </p:cNvPr>
          <p:cNvSpPr/>
          <p:nvPr/>
        </p:nvSpPr>
        <p:spPr>
          <a:xfrm>
            <a:off x="12444934" y="4681537"/>
            <a:ext cx="1202861" cy="1747828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2F5FC77-67C9-7836-3584-4DD71176948E}"/>
              </a:ext>
            </a:extLst>
          </p:cNvPr>
          <p:cNvGrpSpPr/>
          <p:nvPr/>
        </p:nvGrpSpPr>
        <p:grpSpPr>
          <a:xfrm>
            <a:off x="8437291" y="8621170"/>
            <a:ext cx="9309029" cy="1514212"/>
            <a:chOff x="7759771" y="7961918"/>
            <a:chExt cx="10109816" cy="3675660"/>
          </a:xfrm>
        </p:grpSpPr>
        <p:grpSp>
          <p:nvGrpSpPr>
            <p:cNvPr id="24" name="Group 2">
              <a:extLst>
                <a:ext uri="{FF2B5EF4-FFF2-40B4-BE49-F238E27FC236}">
                  <a16:creationId xmlns:a16="http://schemas.microsoft.com/office/drawing/2014/main" id="{7AD425A2-7A74-C8A1-2727-978D8908557C}"/>
                </a:ext>
              </a:extLst>
            </p:cNvPr>
            <p:cNvGrpSpPr/>
            <p:nvPr/>
          </p:nvGrpSpPr>
          <p:grpSpPr>
            <a:xfrm>
              <a:off x="7759771" y="8287555"/>
              <a:ext cx="9944787" cy="3350023"/>
              <a:chOff x="0" y="-38100"/>
              <a:chExt cx="5139864" cy="1363276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28E04F50-EAE9-850C-2345-ADB07D35CD39}"/>
                  </a:ext>
                </a:extLst>
              </p:cNvPr>
              <p:cNvSpPr/>
              <p:nvPr/>
            </p:nvSpPr>
            <p:spPr>
              <a:xfrm>
                <a:off x="0" y="0"/>
                <a:ext cx="5139864" cy="640857"/>
              </a:xfrm>
              <a:custGeom>
                <a:avLst/>
                <a:gdLst/>
                <a:ahLst/>
                <a:cxnLst/>
                <a:rect l="l" t="t" r="r" b="b"/>
                <a:pathLst>
                  <a:path w="5139864" h="640857">
                    <a:moveTo>
                      <a:pt x="0" y="0"/>
                    </a:moveTo>
                    <a:lnTo>
                      <a:pt x="5139864" y="0"/>
                    </a:lnTo>
                    <a:lnTo>
                      <a:pt x="5139864" y="640857"/>
                    </a:lnTo>
                    <a:lnTo>
                      <a:pt x="0" y="640857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34" name="TextBox 4">
                <a:extLst>
                  <a:ext uri="{FF2B5EF4-FFF2-40B4-BE49-F238E27FC236}">
                    <a16:creationId xmlns:a16="http://schemas.microsoft.com/office/drawing/2014/main" id="{3B13F21B-F7A9-A6FB-21E1-53902B33B6B6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139864" cy="1363276"/>
              </a:xfrm>
              <a:prstGeom prst="rect">
                <a:avLst/>
              </a:prstGeom>
              <a:grpFill/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5" name="Group 2">
              <a:extLst>
                <a:ext uri="{FF2B5EF4-FFF2-40B4-BE49-F238E27FC236}">
                  <a16:creationId xmlns:a16="http://schemas.microsoft.com/office/drawing/2014/main" id="{DD5BB1E1-33A4-34CB-C713-36F65BC284E5}"/>
                </a:ext>
              </a:extLst>
            </p:cNvPr>
            <p:cNvGrpSpPr/>
            <p:nvPr/>
          </p:nvGrpSpPr>
          <p:grpSpPr>
            <a:xfrm>
              <a:off x="7924800" y="7961918"/>
              <a:ext cx="9944787" cy="3387942"/>
              <a:chOff x="0" y="-38100"/>
              <a:chExt cx="5139864" cy="678957"/>
            </a:xfrm>
          </p:grpSpPr>
          <p:sp>
            <p:nvSpPr>
              <p:cNvPr id="26" name="Freeform 3">
                <a:extLst>
                  <a:ext uri="{FF2B5EF4-FFF2-40B4-BE49-F238E27FC236}">
                    <a16:creationId xmlns:a16="http://schemas.microsoft.com/office/drawing/2014/main" id="{B4F972A1-EC8A-F35B-A805-169B3F978F12}"/>
                  </a:ext>
                </a:extLst>
              </p:cNvPr>
              <p:cNvSpPr/>
              <p:nvPr/>
            </p:nvSpPr>
            <p:spPr>
              <a:xfrm>
                <a:off x="0" y="0"/>
                <a:ext cx="5139864" cy="610364"/>
              </a:xfrm>
              <a:custGeom>
                <a:avLst/>
                <a:gdLst/>
                <a:ahLst/>
                <a:cxnLst/>
                <a:rect l="l" t="t" r="r" b="b"/>
                <a:pathLst>
                  <a:path w="5139864" h="640857">
                    <a:moveTo>
                      <a:pt x="0" y="0"/>
                    </a:moveTo>
                    <a:lnTo>
                      <a:pt x="5139864" y="0"/>
                    </a:lnTo>
                    <a:lnTo>
                      <a:pt x="5139864" y="640857"/>
                    </a:lnTo>
                    <a:lnTo>
                      <a:pt x="0" y="640857"/>
                    </a:lnTo>
                    <a:close/>
                  </a:path>
                </a:pathLst>
              </a:custGeom>
              <a:solidFill>
                <a:srgbClr val="ACE2FD"/>
              </a:solidFill>
            </p:spPr>
            <p:txBody>
              <a:bodyPr/>
              <a:lstStyle/>
              <a:p>
                <a:pPr algn="ctr"/>
                <a:r>
                  <a:rPr lang="en-ID" sz="2000" b="1" dirty="0">
                    <a:latin typeface="Canva Sans Bold" panose="020B0604020202020204" charset="0"/>
                  </a:rPr>
                  <a:t>KEPUTUSAN MENTERI KELAUTAN DAN PERIKANAN REPUBLIK INDONESIA NOMOR KEP.14/MEN/2012 TENTANG PEDOMAN UMUM PENUMBUHAN DAN PENGEMBANGAN KELEMBAGAAN PELAKU UTAMA PERIKANAN </a:t>
                </a:r>
              </a:p>
            </p:txBody>
          </p:sp>
          <p:sp>
            <p:nvSpPr>
              <p:cNvPr id="30" name="TextBox 4">
                <a:extLst>
                  <a:ext uri="{FF2B5EF4-FFF2-40B4-BE49-F238E27FC236}">
                    <a16:creationId xmlns:a16="http://schemas.microsoft.com/office/drawing/2014/main" id="{638714F9-2D5F-C5AD-6746-D1F3B5C3D12A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139864" cy="6789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02171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94643-41A2-BC92-225D-DAD9C9078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1C1DCB8-5F94-FEE1-1BD1-110645271919}"/>
              </a:ext>
            </a:extLst>
          </p:cNvPr>
          <p:cNvSpPr txBox="1"/>
          <p:nvPr/>
        </p:nvSpPr>
        <p:spPr>
          <a:xfrm>
            <a:off x="3686729" y="180975"/>
            <a:ext cx="10914542" cy="1079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4400" b="1" dirty="0">
                <a:solidFill>
                  <a:srgbClr val="00000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URGENSI GEDSI DALAM AD/ART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F5CB140-7BCC-0FC6-79C1-9138A515A63F}"/>
              </a:ext>
            </a:extLst>
          </p:cNvPr>
          <p:cNvSpPr/>
          <p:nvPr/>
        </p:nvSpPr>
        <p:spPr>
          <a:xfrm rot="5400000" flipH="1">
            <a:off x="3000122" y="279846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392628" y="0"/>
                </a:moveTo>
                <a:lnTo>
                  <a:pt x="0" y="0"/>
                </a:lnTo>
                <a:lnTo>
                  <a:pt x="0" y="1180030"/>
                </a:lnTo>
                <a:lnTo>
                  <a:pt x="392628" y="1180030"/>
                </a:lnTo>
                <a:lnTo>
                  <a:pt x="39262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F6D78B4-B02A-E91C-3234-258C5D97FA56}"/>
              </a:ext>
            </a:extLst>
          </p:cNvPr>
          <p:cNvSpPr/>
          <p:nvPr/>
        </p:nvSpPr>
        <p:spPr>
          <a:xfrm rot="5400000" flipV="1">
            <a:off x="14895250" y="279846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0" y="1180030"/>
                </a:moveTo>
                <a:lnTo>
                  <a:pt x="392628" y="1180030"/>
                </a:lnTo>
                <a:lnTo>
                  <a:pt x="392628" y="0"/>
                </a:lnTo>
                <a:lnTo>
                  <a:pt x="0" y="0"/>
                </a:lnTo>
                <a:lnTo>
                  <a:pt x="0" y="118003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887020F-83F8-8C52-290C-D5DA72C73248}"/>
              </a:ext>
            </a:extLst>
          </p:cNvPr>
          <p:cNvSpPr/>
          <p:nvPr/>
        </p:nvSpPr>
        <p:spPr>
          <a:xfrm>
            <a:off x="16129254" y="492937"/>
            <a:ext cx="11418794" cy="9301127"/>
          </a:xfrm>
          <a:custGeom>
            <a:avLst/>
            <a:gdLst/>
            <a:ahLst/>
            <a:cxnLst/>
            <a:rect l="l" t="t" r="r" b="b"/>
            <a:pathLst>
              <a:path w="11418794" h="9301127">
                <a:moveTo>
                  <a:pt x="0" y="0"/>
                </a:moveTo>
                <a:lnTo>
                  <a:pt x="11418794" y="0"/>
                </a:lnTo>
                <a:lnTo>
                  <a:pt x="11418794" y="9301126"/>
                </a:lnTo>
                <a:lnTo>
                  <a:pt x="0" y="93011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C35CB34-91F8-5504-336A-B81A34C1BCE3}"/>
              </a:ext>
            </a:extLst>
          </p:cNvPr>
          <p:cNvSpPr/>
          <p:nvPr/>
        </p:nvSpPr>
        <p:spPr>
          <a:xfrm>
            <a:off x="-9166272" y="676861"/>
            <a:ext cx="11418794" cy="9301127"/>
          </a:xfrm>
          <a:custGeom>
            <a:avLst/>
            <a:gdLst/>
            <a:ahLst/>
            <a:cxnLst/>
            <a:rect l="l" t="t" r="r" b="b"/>
            <a:pathLst>
              <a:path w="11418794" h="9301127">
                <a:moveTo>
                  <a:pt x="0" y="0"/>
                </a:moveTo>
                <a:lnTo>
                  <a:pt x="11418794" y="0"/>
                </a:lnTo>
                <a:lnTo>
                  <a:pt x="11418794" y="9301126"/>
                </a:lnTo>
                <a:lnTo>
                  <a:pt x="0" y="93011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10C40E74-917B-85BC-46CC-F6EC3E202E4A}"/>
              </a:ext>
            </a:extLst>
          </p:cNvPr>
          <p:cNvGrpSpPr/>
          <p:nvPr/>
        </p:nvGrpSpPr>
        <p:grpSpPr>
          <a:xfrm>
            <a:off x="2606421" y="2057400"/>
            <a:ext cx="3086100" cy="2181225"/>
            <a:chOff x="0" y="0"/>
            <a:chExt cx="812800" cy="574479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1698766-A672-830C-54F9-982A45007BDE}"/>
                </a:ext>
              </a:extLst>
            </p:cNvPr>
            <p:cNvSpPr/>
            <p:nvPr/>
          </p:nvSpPr>
          <p:spPr>
            <a:xfrm>
              <a:off x="0" y="0"/>
              <a:ext cx="812800" cy="574479"/>
            </a:xfrm>
            <a:custGeom>
              <a:avLst/>
              <a:gdLst/>
              <a:ahLst/>
              <a:cxnLst/>
              <a:rect l="l" t="t" r="r" b="b"/>
              <a:pathLst>
                <a:path w="812800" h="574479">
                  <a:moveTo>
                    <a:pt x="0" y="0"/>
                  </a:moveTo>
                  <a:lnTo>
                    <a:pt x="812800" y="0"/>
                  </a:lnTo>
                  <a:lnTo>
                    <a:pt x="812800" y="574479"/>
                  </a:lnTo>
                  <a:lnTo>
                    <a:pt x="0" y="574479"/>
                  </a:lnTo>
                  <a:close/>
                </a:path>
              </a:pathLst>
            </a:custGeom>
            <a:solidFill>
              <a:srgbClr val="FFC493"/>
            </a:solidFill>
          </p:spPr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54E7D3DF-7989-486B-00FE-F87967E70C50}"/>
                </a:ext>
              </a:extLst>
            </p:cNvPr>
            <p:cNvSpPr txBox="1"/>
            <p:nvPr/>
          </p:nvSpPr>
          <p:spPr>
            <a:xfrm>
              <a:off x="0" y="-38100"/>
              <a:ext cx="812800" cy="6125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39"/>
                </a:lnSpc>
              </a:pPr>
              <a:r>
                <a:rPr lang="en-US" sz="2099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Urgensi</a:t>
              </a:r>
              <a:r>
                <a:rPr lang="en-US" sz="20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2099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Kepengurusan</a:t>
              </a:r>
              <a:r>
                <a:rPr lang="en-US" sz="20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2099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dalam</a:t>
              </a:r>
              <a:r>
                <a:rPr lang="en-US" sz="20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2099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Pokdakan</a:t>
              </a:r>
              <a:r>
                <a:rPr lang="en-US" sz="20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2099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Udang</a:t>
              </a:r>
              <a:r>
                <a:rPr lang="en-US" sz="20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2099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Vaname</a:t>
              </a:r>
              <a:endParaRPr lang="en-US" sz="20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C4D20288-B7CE-CE38-F9D4-76958043474B}"/>
              </a:ext>
            </a:extLst>
          </p:cNvPr>
          <p:cNvGrpSpPr/>
          <p:nvPr/>
        </p:nvGrpSpPr>
        <p:grpSpPr>
          <a:xfrm>
            <a:off x="7600950" y="2057400"/>
            <a:ext cx="3685129" cy="2181225"/>
            <a:chOff x="0" y="0"/>
            <a:chExt cx="970569" cy="574479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E1D28F30-A63D-5FF0-3DD7-BC6B9610C401}"/>
                </a:ext>
              </a:extLst>
            </p:cNvPr>
            <p:cNvSpPr/>
            <p:nvPr/>
          </p:nvSpPr>
          <p:spPr>
            <a:xfrm>
              <a:off x="0" y="0"/>
              <a:ext cx="970569" cy="574479"/>
            </a:xfrm>
            <a:custGeom>
              <a:avLst/>
              <a:gdLst/>
              <a:ahLst/>
              <a:cxnLst/>
              <a:rect l="l" t="t" r="r" b="b"/>
              <a:pathLst>
                <a:path w="970569" h="574479">
                  <a:moveTo>
                    <a:pt x="0" y="0"/>
                  </a:moveTo>
                  <a:lnTo>
                    <a:pt x="970569" y="0"/>
                  </a:lnTo>
                  <a:lnTo>
                    <a:pt x="970569" y="574479"/>
                  </a:lnTo>
                  <a:lnTo>
                    <a:pt x="0" y="574479"/>
                  </a:lnTo>
                  <a:close/>
                </a:path>
              </a:pathLst>
            </a:custGeom>
            <a:solidFill>
              <a:srgbClr val="FFC493"/>
            </a:solidFill>
          </p:spPr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4C9C7E4E-13B4-5CE8-39BF-0E64A653BE1F}"/>
                </a:ext>
              </a:extLst>
            </p:cNvPr>
            <p:cNvSpPr txBox="1"/>
            <p:nvPr/>
          </p:nvSpPr>
          <p:spPr>
            <a:xfrm>
              <a:off x="0" y="-38100"/>
              <a:ext cx="970569" cy="6125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39"/>
                </a:lnSpc>
              </a:pPr>
              <a:r>
                <a:rPr lang="en-US" sz="2099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Urgensi Keterlibatan Perempuan Sebagai Pengurus dan Anggota Pokdakan Udang Vaname</a:t>
              </a: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AC62E1D-89CA-7018-908C-215BD3318538}"/>
              </a:ext>
            </a:extLst>
          </p:cNvPr>
          <p:cNvGrpSpPr/>
          <p:nvPr/>
        </p:nvGrpSpPr>
        <p:grpSpPr>
          <a:xfrm>
            <a:off x="13058221" y="2057400"/>
            <a:ext cx="3086100" cy="2181225"/>
            <a:chOff x="0" y="0"/>
            <a:chExt cx="812800" cy="574479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71BDC0C6-445F-2855-BF24-468C691B73DB}"/>
                </a:ext>
              </a:extLst>
            </p:cNvPr>
            <p:cNvSpPr/>
            <p:nvPr/>
          </p:nvSpPr>
          <p:spPr>
            <a:xfrm>
              <a:off x="0" y="0"/>
              <a:ext cx="812800" cy="574479"/>
            </a:xfrm>
            <a:custGeom>
              <a:avLst/>
              <a:gdLst/>
              <a:ahLst/>
              <a:cxnLst/>
              <a:rect l="l" t="t" r="r" b="b"/>
              <a:pathLst>
                <a:path w="812800" h="574479">
                  <a:moveTo>
                    <a:pt x="0" y="0"/>
                  </a:moveTo>
                  <a:lnTo>
                    <a:pt x="812800" y="0"/>
                  </a:lnTo>
                  <a:lnTo>
                    <a:pt x="812800" y="574479"/>
                  </a:lnTo>
                  <a:lnTo>
                    <a:pt x="0" y="574479"/>
                  </a:lnTo>
                  <a:close/>
                </a:path>
              </a:pathLst>
            </a:custGeom>
            <a:solidFill>
              <a:srgbClr val="FFC493"/>
            </a:solidFill>
          </p:spPr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DA3DA95F-06C2-A20E-61AF-55EE165B1BBA}"/>
                </a:ext>
              </a:extLst>
            </p:cNvPr>
            <p:cNvSpPr txBox="1"/>
            <p:nvPr/>
          </p:nvSpPr>
          <p:spPr>
            <a:xfrm>
              <a:off x="0" y="-38100"/>
              <a:ext cx="812800" cy="6125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39"/>
                </a:lnSpc>
              </a:pPr>
              <a:r>
                <a:rPr lang="en-US" sz="2099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Prinsip Dasar Kepengurusan Pokdakan </a:t>
              </a:r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1BAD2F3C-F5B1-D709-CE9A-33377BC9F193}"/>
              </a:ext>
            </a:extLst>
          </p:cNvPr>
          <p:cNvGrpSpPr/>
          <p:nvPr/>
        </p:nvGrpSpPr>
        <p:grpSpPr>
          <a:xfrm>
            <a:off x="2606421" y="5143500"/>
            <a:ext cx="13522834" cy="1606146"/>
            <a:chOff x="0" y="0"/>
            <a:chExt cx="3561569" cy="423018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E59C4E3E-885D-F1A9-CA62-6BCE092CB4BE}"/>
                </a:ext>
              </a:extLst>
            </p:cNvPr>
            <p:cNvSpPr/>
            <p:nvPr/>
          </p:nvSpPr>
          <p:spPr>
            <a:xfrm>
              <a:off x="0" y="0"/>
              <a:ext cx="3561569" cy="423018"/>
            </a:xfrm>
            <a:custGeom>
              <a:avLst/>
              <a:gdLst/>
              <a:ahLst/>
              <a:cxnLst/>
              <a:rect l="l" t="t" r="r" b="b"/>
              <a:pathLst>
                <a:path w="3561569" h="423018">
                  <a:moveTo>
                    <a:pt x="0" y="0"/>
                  </a:moveTo>
                  <a:lnTo>
                    <a:pt x="3561569" y="0"/>
                  </a:lnTo>
                  <a:lnTo>
                    <a:pt x="3561569" y="423018"/>
                  </a:lnTo>
                  <a:lnTo>
                    <a:pt x="0" y="423018"/>
                  </a:lnTo>
                  <a:close/>
                </a:path>
              </a:pathLst>
            </a:custGeom>
            <a:solidFill>
              <a:srgbClr val="FD613E"/>
            </a:solidFill>
          </p:spPr>
          <p:txBody>
            <a:bodyPr/>
            <a:lstStyle/>
            <a:p>
              <a:endParaRPr lang="en-ID" dirty="0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D2DF38D3-19A5-31A2-6A6B-5DE44C41512B}"/>
                </a:ext>
              </a:extLst>
            </p:cNvPr>
            <p:cNvSpPr txBox="1"/>
            <p:nvPr/>
          </p:nvSpPr>
          <p:spPr>
            <a:xfrm>
              <a:off x="0" y="-47625"/>
              <a:ext cx="3561569" cy="47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r>
                <a:rPr lang="en-US" sz="30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TANTANGAN</a:t>
              </a:r>
            </a:p>
            <a:p>
              <a:pPr algn="ctr">
                <a:lnSpc>
                  <a:spcPts val="4339"/>
                </a:lnSpc>
              </a:pPr>
              <a:r>
                <a:rPr lang="en-US" sz="30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(</a:t>
              </a:r>
              <a:r>
                <a:rPr lang="en-US" sz="3099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Resistensi</a:t>
              </a:r>
              <a:r>
                <a:rPr lang="en-US" sz="30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dan </a:t>
              </a:r>
              <a:r>
                <a:rPr lang="en-US" sz="3099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Minimnya</a:t>
              </a:r>
              <a:r>
                <a:rPr lang="en-US" sz="30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3099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Partisipasi</a:t>
              </a:r>
              <a:r>
                <a:rPr lang="en-US" sz="30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)</a:t>
              </a:r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851AB69A-889B-2F8B-FEF7-3304D2AF4D1A}"/>
              </a:ext>
            </a:extLst>
          </p:cNvPr>
          <p:cNvGrpSpPr/>
          <p:nvPr/>
        </p:nvGrpSpPr>
        <p:grpSpPr>
          <a:xfrm>
            <a:off x="2606421" y="7652154"/>
            <a:ext cx="13522834" cy="1606146"/>
            <a:chOff x="0" y="0"/>
            <a:chExt cx="3561569" cy="423018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705835BA-BC04-00F0-018C-1288AF8A4E47}"/>
                </a:ext>
              </a:extLst>
            </p:cNvPr>
            <p:cNvSpPr/>
            <p:nvPr/>
          </p:nvSpPr>
          <p:spPr>
            <a:xfrm>
              <a:off x="0" y="0"/>
              <a:ext cx="3561569" cy="423018"/>
            </a:xfrm>
            <a:custGeom>
              <a:avLst/>
              <a:gdLst/>
              <a:ahLst/>
              <a:cxnLst/>
              <a:rect l="l" t="t" r="r" b="b"/>
              <a:pathLst>
                <a:path w="3561569" h="423018">
                  <a:moveTo>
                    <a:pt x="0" y="0"/>
                  </a:moveTo>
                  <a:lnTo>
                    <a:pt x="3561569" y="0"/>
                  </a:lnTo>
                  <a:lnTo>
                    <a:pt x="3561569" y="423018"/>
                  </a:lnTo>
                  <a:lnTo>
                    <a:pt x="0" y="423018"/>
                  </a:lnTo>
                  <a:close/>
                </a:path>
              </a:pathLst>
            </a:custGeom>
            <a:solidFill>
              <a:srgbClr val="FEAC3D"/>
            </a:solidFill>
          </p:spPr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8EC17D62-FFE0-9098-5B38-AE759BDD5BA8}"/>
                </a:ext>
              </a:extLst>
            </p:cNvPr>
            <p:cNvSpPr txBox="1"/>
            <p:nvPr/>
          </p:nvSpPr>
          <p:spPr>
            <a:xfrm>
              <a:off x="0" y="-47625"/>
              <a:ext cx="3561569" cy="47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r>
                <a:rPr lang="en-US" sz="30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REKOMENDASI</a:t>
              </a:r>
            </a:p>
            <a:p>
              <a:pPr algn="ctr">
                <a:lnSpc>
                  <a:spcPts val="4339"/>
                </a:lnSpc>
              </a:pPr>
              <a:r>
                <a:rPr lang="en-US" sz="30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(</a:t>
              </a:r>
              <a:r>
                <a:rPr lang="en-US" sz="3099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Pelatihan</a:t>
              </a:r>
              <a:r>
                <a:rPr lang="en-US" sz="30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, </a:t>
              </a:r>
              <a:r>
                <a:rPr lang="en-US" sz="3099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Pendekatan</a:t>
              </a:r>
              <a:r>
                <a:rPr lang="en-US" sz="30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dan Review </a:t>
              </a:r>
              <a:r>
                <a:rPr lang="en-US" sz="3099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Pokdakan</a:t>
              </a:r>
              <a:r>
                <a:rPr lang="en-US" sz="30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)</a:t>
              </a:r>
            </a:p>
          </p:txBody>
        </p:sp>
      </p:grpSp>
      <p:sp>
        <p:nvSpPr>
          <p:cNvPr id="22" name="AutoShape 22">
            <a:extLst>
              <a:ext uri="{FF2B5EF4-FFF2-40B4-BE49-F238E27FC236}">
                <a16:creationId xmlns:a16="http://schemas.microsoft.com/office/drawing/2014/main" id="{8D95B34F-4235-6BCA-E062-ACB3CEFECDA5}"/>
              </a:ext>
            </a:extLst>
          </p:cNvPr>
          <p:cNvSpPr/>
          <p:nvPr/>
        </p:nvSpPr>
        <p:spPr>
          <a:xfrm>
            <a:off x="4149471" y="4238625"/>
            <a:ext cx="0" cy="90487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3" name="AutoShape 23">
            <a:extLst>
              <a:ext uri="{FF2B5EF4-FFF2-40B4-BE49-F238E27FC236}">
                <a16:creationId xmlns:a16="http://schemas.microsoft.com/office/drawing/2014/main" id="{83A24273-941C-3B62-601E-A870AE367918}"/>
              </a:ext>
            </a:extLst>
          </p:cNvPr>
          <p:cNvSpPr/>
          <p:nvPr/>
        </p:nvSpPr>
        <p:spPr>
          <a:xfrm>
            <a:off x="9443514" y="6794620"/>
            <a:ext cx="0" cy="85753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4" name="AutoShape 24">
            <a:extLst>
              <a:ext uri="{FF2B5EF4-FFF2-40B4-BE49-F238E27FC236}">
                <a16:creationId xmlns:a16="http://schemas.microsoft.com/office/drawing/2014/main" id="{99CE3BD1-A16A-6C93-E89E-3ECFF12188F1}"/>
              </a:ext>
            </a:extLst>
          </p:cNvPr>
          <p:cNvSpPr/>
          <p:nvPr/>
        </p:nvSpPr>
        <p:spPr>
          <a:xfrm>
            <a:off x="14601271" y="4262296"/>
            <a:ext cx="0" cy="85753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5" name="AutoShape 25">
            <a:extLst>
              <a:ext uri="{FF2B5EF4-FFF2-40B4-BE49-F238E27FC236}">
                <a16:creationId xmlns:a16="http://schemas.microsoft.com/office/drawing/2014/main" id="{CA4C9180-9010-43EA-5390-14588B123804}"/>
              </a:ext>
            </a:extLst>
          </p:cNvPr>
          <p:cNvSpPr/>
          <p:nvPr/>
        </p:nvSpPr>
        <p:spPr>
          <a:xfrm>
            <a:off x="9424464" y="4262296"/>
            <a:ext cx="0" cy="85753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</p:spTree>
    <p:extLst>
      <p:ext uri="{BB962C8B-B14F-4D97-AF65-F5344CB8AC3E}">
        <p14:creationId xmlns:p14="http://schemas.microsoft.com/office/powerpoint/2010/main" val="1263750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5809" y="1071260"/>
            <a:ext cx="10051055" cy="8187041"/>
          </a:xfrm>
          <a:custGeom>
            <a:avLst/>
            <a:gdLst/>
            <a:ahLst/>
            <a:cxnLst/>
            <a:rect l="l" t="t" r="r" b="b"/>
            <a:pathLst>
              <a:path w="10051055" h="8187041">
                <a:moveTo>
                  <a:pt x="0" y="0"/>
                </a:moveTo>
                <a:lnTo>
                  <a:pt x="10051055" y="0"/>
                </a:lnTo>
                <a:lnTo>
                  <a:pt x="10051055" y="8187042"/>
                </a:lnTo>
                <a:lnTo>
                  <a:pt x="0" y="8187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736446" y="1959917"/>
            <a:ext cx="8754855" cy="6367167"/>
          </a:xfrm>
          <a:custGeom>
            <a:avLst/>
            <a:gdLst/>
            <a:ahLst/>
            <a:cxnLst/>
            <a:rect l="l" t="t" r="r" b="b"/>
            <a:pathLst>
              <a:path w="8754855" h="6367167">
                <a:moveTo>
                  <a:pt x="0" y="0"/>
                </a:moveTo>
                <a:lnTo>
                  <a:pt x="8754854" y="0"/>
                </a:lnTo>
                <a:lnTo>
                  <a:pt x="8754854" y="6367166"/>
                </a:lnTo>
                <a:lnTo>
                  <a:pt x="0" y="63671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10614610" y="362694"/>
            <a:ext cx="6644690" cy="2800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279"/>
              </a:lnSpc>
            </a:pPr>
            <a:r>
              <a:rPr lang="en-US" sz="4399" b="1" dirty="0">
                <a:solidFill>
                  <a:srgbClr val="00000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URGENSI KEPENGURUSAN DALAM POKDAKAN UDANG VANAME</a:t>
            </a:r>
          </a:p>
        </p:txBody>
      </p:sp>
      <p:sp>
        <p:nvSpPr>
          <p:cNvPr id="5" name="Freeform 5"/>
          <p:cNvSpPr/>
          <p:nvPr/>
        </p:nvSpPr>
        <p:spPr>
          <a:xfrm>
            <a:off x="8802990" y="1155803"/>
            <a:ext cx="1376622" cy="1376622"/>
          </a:xfrm>
          <a:custGeom>
            <a:avLst/>
            <a:gdLst/>
            <a:ahLst/>
            <a:cxnLst/>
            <a:rect l="l" t="t" r="r" b="b"/>
            <a:pathLst>
              <a:path w="1376622" h="1376622">
                <a:moveTo>
                  <a:pt x="0" y="0"/>
                </a:moveTo>
                <a:lnTo>
                  <a:pt x="1376621" y="0"/>
                </a:lnTo>
                <a:lnTo>
                  <a:pt x="1376621" y="1376622"/>
                </a:lnTo>
                <a:lnTo>
                  <a:pt x="0" y="13766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841740" y="3870248"/>
            <a:ext cx="7417560" cy="3746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8" lvl="1" indent="-388624" algn="just">
              <a:lnSpc>
                <a:spcPts val="4320"/>
              </a:lnSpc>
              <a:buAutoNum type="arabicPeriod"/>
            </a:pPr>
            <a:r>
              <a:rPr lang="en-US" sz="36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Peningkatan</a:t>
            </a:r>
            <a:r>
              <a:rPr lang="en-US" sz="36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Produksi</a:t>
            </a:r>
            <a:r>
              <a:rPr lang="en-US" sz="36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</a:p>
          <a:p>
            <a:pPr marL="777248" lvl="1" indent="-388624">
              <a:lnSpc>
                <a:spcPts val="4320"/>
              </a:lnSpc>
              <a:buAutoNum type="arabicPeriod"/>
            </a:pPr>
            <a:r>
              <a:rPr lang="en-US" sz="36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Pengelolaan</a:t>
            </a:r>
            <a:r>
              <a:rPr lang="en-US" sz="36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Lingkungan</a:t>
            </a:r>
            <a:r>
              <a:rPr lang="en-US" sz="36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/ </a:t>
            </a:r>
            <a:r>
              <a:rPr lang="en-US" sz="36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Ekosistem</a:t>
            </a:r>
            <a:endParaRPr lang="en-US" sz="3600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marL="777248" lvl="1" indent="-388624" algn="just">
              <a:lnSpc>
                <a:spcPts val="4320"/>
              </a:lnSpc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Akses </a:t>
            </a:r>
            <a:r>
              <a:rPr lang="en-US" sz="36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ke</a:t>
            </a:r>
            <a:r>
              <a:rPr lang="en-US" sz="36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Pasar dan </a:t>
            </a:r>
            <a:r>
              <a:rPr lang="en-US" sz="36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Pembiayaan</a:t>
            </a:r>
            <a:endParaRPr lang="en-US" sz="3600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marL="777248" lvl="1" indent="-388624" algn="just">
              <a:lnSpc>
                <a:spcPts val="4320"/>
              </a:lnSpc>
              <a:buAutoNum type="arabicPeriod"/>
            </a:pPr>
            <a:r>
              <a:rPr lang="en-US" sz="36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Penyuluhan</a:t>
            </a:r>
            <a:r>
              <a:rPr lang="en-US" sz="36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dan </a:t>
            </a:r>
            <a:r>
              <a:rPr lang="en-US" sz="36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Pelatihan</a:t>
            </a:r>
            <a:endParaRPr lang="en-US" sz="3600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marL="777248" lvl="1" indent="-388624" algn="just">
              <a:lnSpc>
                <a:spcPts val="4320"/>
              </a:lnSpc>
              <a:buAutoNum type="arabicPeriod"/>
            </a:pPr>
            <a:r>
              <a:rPr lang="en-US" sz="36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Kolaborasi</a:t>
            </a:r>
            <a:r>
              <a:rPr lang="en-US" sz="36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dan </a:t>
            </a:r>
            <a:r>
              <a:rPr lang="en-US" sz="36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Solidaritas</a:t>
            </a:r>
            <a:endParaRPr lang="en-US" sz="3600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algn="just">
              <a:lnSpc>
                <a:spcPts val="3360"/>
              </a:lnSpc>
            </a:pPr>
            <a:endParaRPr lang="en-US" sz="3600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7" name="Freeform 7"/>
          <p:cNvSpPr/>
          <p:nvPr/>
        </p:nvSpPr>
        <p:spPr>
          <a:xfrm rot="5400000" flipH="1">
            <a:off x="11459149" y="8471971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392629" y="0"/>
                </a:moveTo>
                <a:lnTo>
                  <a:pt x="0" y="0"/>
                </a:lnTo>
                <a:lnTo>
                  <a:pt x="0" y="1180030"/>
                </a:lnTo>
                <a:lnTo>
                  <a:pt x="392629" y="1180030"/>
                </a:lnTo>
                <a:lnTo>
                  <a:pt x="39262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 flipH="1">
            <a:off x="1422401" y="369474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392628" y="0"/>
                </a:moveTo>
                <a:lnTo>
                  <a:pt x="0" y="0"/>
                </a:lnTo>
                <a:lnTo>
                  <a:pt x="0" y="1180030"/>
                </a:lnTo>
                <a:lnTo>
                  <a:pt x="392628" y="1180030"/>
                </a:lnTo>
                <a:lnTo>
                  <a:pt x="39262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5554676" y="-5436411"/>
            <a:ext cx="11418794" cy="9301127"/>
          </a:xfrm>
          <a:custGeom>
            <a:avLst/>
            <a:gdLst/>
            <a:ahLst/>
            <a:cxnLst/>
            <a:rect l="l" t="t" r="r" b="b"/>
            <a:pathLst>
              <a:path w="11418794" h="9301127">
                <a:moveTo>
                  <a:pt x="11418794" y="0"/>
                </a:moveTo>
                <a:lnTo>
                  <a:pt x="0" y="0"/>
                </a:lnTo>
                <a:lnTo>
                  <a:pt x="0" y="9301127"/>
                </a:lnTo>
                <a:lnTo>
                  <a:pt x="11418794" y="9301127"/>
                </a:lnTo>
                <a:lnTo>
                  <a:pt x="1141879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-8685470" y="-5436411"/>
            <a:ext cx="11418794" cy="9301127"/>
          </a:xfrm>
          <a:custGeom>
            <a:avLst/>
            <a:gdLst/>
            <a:ahLst/>
            <a:cxnLst/>
            <a:rect l="l" t="t" r="r" b="b"/>
            <a:pathLst>
              <a:path w="11418794" h="9301127">
                <a:moveTo>
                  <a:pt x="0" y="0"/>
                </a:moveTo>
                <a:lnTo>
                  <a:pt x="11418794" y="0"/>
                </a:lnTo>
                <a:lnTo>
                  <a:pt x="11418794" y="9301127"/>
                </a:lnTo>
                <a:lnTo>
                  <a:pt x="0" y="93011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5505377" y="3487475"/>
            <a:ext cx="7277247" cy="4710363"/>
          </a:xfrm>
          <a:custGeom>
            <a:avLst/>
            <a:gdLst/>
            <a:ahLst/>
            <a:cxnLst/>
            <a:rect l="l" t="t" r="r" b="b"/>
            <a:pathLst>
              <a:path w="7277247" h="4710363">
                <a:moveTo>
                  <a:pt x="0" y="0"/>
                </a:moveTo>
                <a:lnTo>
                  <a:pt x="7277246" y="0"/>
                </a:lnTo>
                <a:lnTo>
                  <a:pt x="7277246" y="4710364"/>
                </a:lnTo>
                <a:lnTo>
                  <a:pt x="0" y="47103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 dirty="0"/>
          </a:p>
        </p:txBody>
      </p:sp>
      <p:grpSp>
        <p:nvGrpSpPr>
          <p:cNvPr id="5" name="Group 5"/>
          <p:cNvGrpSpPr/>
          <p:nvPr/>
        </p:nvGrpSpPr>
        <p:grpSpPr>
          <a:xfrm>
            <a:off x="13362047" y="3233388"/>
            <a:ext cx="4206131" cy="2072076"/>
            <a:chOff x="0" y="0"/>
            <a:chExt cx="1107788" cy="5457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07788" cy="545732"/>
            </a:xfrm>
            <a:custGeom>
              <a:avLst/>
              <a:gdLst/>
              <a:ahLst/>
              <a:cxnLst/>
              <a:rect l="l" t="t" r="r" b="b"/>
              <a:pathLst>
                <a:path w="1107788" h="545732">
                  <a:moveTo>
                    <a:pt x="55219" y="0"/>
                  </a:moveTo>
                  <a:lnTo>
                    <a:pt x="1052569" y="0"/>
                  </a:lnTo>
                  <a:cubicBezTo>
                    <a:pt x="1067214" y="0"/>
                    <a:pt x="1081259" y="5818"/>
                    <a:pt x="1091614" y="16173"/>
                  </a:cubicBezTo>
                  <a:cubicBezTo>
                    <a:pt x="1101970" y="26529"/>
                    <a:pt x="1107788" y="40574"/>
                    <a:pt x="1107788" y="55219"/>
                  </a:cubicBezTo>
                  <a:lnTo>
                    <a:pt x="1107788" y="490513"/>
                  </a:lnTo>
                  <a:cubicBezTo>
                    <a:pt x="1107788" y="521010"/>
                    <a:pt x="1083065" y="545732"/>
                    <a:pt x="1052569" y="545732"/>
                  </a:cubicBezTo>
                  <a:lnTo>
                    <a:pt x="55219" y="545732"/>
                  </a:lnTo>
                  <a:cubicBezTo>
                    <a:pt x="40574" y="545732"/>
                    <a:pt x="26529" y="539914"/>
                    <a:pt x="16173" y="529559"/>
                  </a:cubicBezTo>
                  <a:cubicBezTo>
                    <a:pt x="5818" y="519203"/>
                    <a:pt x="0" y="505158"/>
                    <a:pt x="0" y="490513"/>
                  </a:cubicBezTo>
                  <a:lnTo>
                    <a:pt x="0" y="55219"/>
                  </a:lnTo>
                  <a:cubicBezTo>
                    <a:pt x="0" y="24722"/>
                    <a:pt x="24722" y="0"/>
                    <a:pt x="55219" y="0"/>
                  </a:cubicBezTo>
                  <a:close/>
                </a:path>
              </a:pathLst>
            </a:custGeom>
            <a:solidFill>
              <a:srgbClr val="FFC49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07788" cy="583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30131" y="3233388"/>
            <a:ext cx="3845813" cy="2072076"/>
            <a:chOff x="0" y="0"/>
            <a:chExt cx="1012889" cy="5457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2889" cy="545732"/>
            </a:xfrm>
            <a:custGeom>
              <a:avLst/>
              <a:gdLst/>
              <a:ahLst/>
              <a:cxnLst/>
              <a:rect l="l" t="t" r="r" b="b"/>
              <a:pathLst>
                <a:path w="1012889" h="545732">
                  <a:moveTo>
                    <a:pt x="60392" y="0"/>
                  </a:moveTo>
                  <a:lnTo>
                    <a:pt x="952497" y="0"/>
                  </a:lnTo>
                  <a:cubicBezTo>
                    <a:pt x="968514" y="0"/>
                    <a:pt x="983875" y="6363"/>
                    <a:pt x="995201" y="17689"/>
                  </a:cubicBezTo>
                  <a:cubicBezTo>
                    <a:pt x="1006526" y="29014"/>
                    <a:pt x="1012889" y="44375"/>
                    <a:pt x="1012889" y="60392"/>
                  </a:cubicBezTo>
                  <a:lnTo>
                    <a:pt x="1012889" y="485340"/>
                  </a:lnTo>
                  <a:cubicBezTo>
                    <a:pt x="1012889" y="518693"/>
                    <a:pt x="985851" y="545732"/>
                    <a:pt x="952497" y="545732"/>
                  </a:cubicBezTo>
                  <a:lnTo>
                    <a:pt x="60392" y="545732"/>
                  </a:lnTo>
                  <a:cubicBezTo>
                    <a:pt x="44375" y="545732"/>
                    <a:pt x="29014" y="539369"/>
                    <a:pt x="17689" y="528044"/>
                  </a:cubicBezTo>
                  <a:cubicBezTo>
                    <a:pt x="6363" y="516718"/>
                    <a:pt x="0" y="501357"/>
                    <a:pt x="0" y="485340"/>
                  </a:cubicBezTo>
                  <a:lnTo>
                    <a:pt x="0" y="60392"/>
                  </a:lnTo>
                  <a:cubicBezTo>
                    <a:pt x="0" y="44375"/>
                    <a:pt x="6363" y="29014"/>
                    <a:pt x="17689" y="17689"/>
                  </a:cubicBezTo>
                  <a:cubicBezTo>
                    <a:pt x="29014" y="6363"/>
                    <a:pt x="44375" y="0"/>
                    <a:pt x="60392" y="0"/>
                  </a:cubicBezTo>
                  <a:close/>
                </a:path>
              </a:pathLst>
            </a:custGeom>
            <a:solidFill>
              <a:srgbClr val="ACE2F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12889" cy="583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362047" y="6638965"/>
            <a:ext cx="4206131" cy="1309803"/>
            <a:chOff x="0" y="0"/>
            <a:chExt cx="1107788" cy="34496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07788" cy="344969"/>
            </a:xfrm>
            <a:custGeom>
              <a:avLst/>
              <a:gdLst/>
              <a:ahLst/>
              <a:cxnLst/>
              <a:rect l="l" t="t" r="r" b="b"/>
              <a:pathLst>
                <a:path w="1107788" h="344969">
                  <a:moveTo>
                    <a:pt x="55219" y="0"/>
                  </a:moveTo>
                  <a:lnTo>
                    <a:pt x="1052569" y="0"/>
                  </a:lnTo>
                  <a:cubicBezTo>
                    <a:pt x="1067214" y="0"/>
                    <a:pt x="1081259" y="5818"/>
                    <a:pt x="1091614" y="16173"/>
                  </a:cubicBezTo>
                  <a:cubicBezTo>
                    <a:pt x="1101970" y="26529"/>
                    <a:pt x="1107788" y="40574"/>
                    <a:pt x="1107788" y="55219"/>
                  </a:cubicBezTo>
                  <a:lnTo>
                    <a:pt x="1107788" y="289750"/>
                  </a:lnTo>
                  <a:cubicBezTo>
                    <a:pt x="1107788" y="320246"/>
                    <a:pt x="1083065" y="344969"/>
                    <a:pt x="1052569" y="344969"/>
                  </a:cubicBezTo>
                  <a:lnTo>
                    <a:pt x="55219" y="344969"/>
                  </a:lnTo>
                  <a:cubicBezTo>
                    <a:pt x="40574" y="344969"/>
                    <a:pt x="26529" y="339151"/>
                    <a:pt x="16173" y="328795"/>
                  </a:cubicBezTo>
                  <a:cubicBezTo>
                    <a:pt x="5818" y="318440"/>
                    <a:pt x="0" y="304395"/>
                    <a:pt x="0" y="289750"/>
                  </a:cubicBezTo>
                  <a:lnTo>
                    <a:pt x="0" y="55219"/>
                  </a:lnTo>
                  <a:cubicBezTo>
                    <a:pt x="0" y="24722"/>
                    <a:pt x="24722" y="0"/>
                    <a:pt x="55219" y="0"/>
                  </a:cubicBezTo>
                  <a:close/>
                </a:path>
              </a:pathLst>
            </a:custGeom>
            <a:solidFill>
              <a:srgbClr val="ACE2FD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107788" cy="383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30131" y="6638965"/>
            <a:ext cx="3845813" cy="1309803"/>
            <a:chOff x="0" y="0"/>
            <a:chExt cx="1012889" cy="34496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12889" cy="344969"/>
            </a:xfrm>
            <a:custGeom>
              <a:avLst/>
              <a:gdLst/>
              <a:ahLst/>
              <a:cxnLst/>
              <a:rect l="l" t="t" r="r" b="b"/>
              <a:pathLst>
                <a:path w="1012889" h="344969">
                  <a:moveTo>
                    <a:pt x="60392" y="0"/>
                  </a:moveTo>
                  <a:lnTo>
                    <a:pt x="952497" y="0"/>
                  </a:lnTo>
                  <a:cubicBezTo>
                    <a:pt x="968514" y="0"/>
                    <a:pt x="983875" y="6363"/>
                    <a:pt x="995201" y="17689"/>
                  </a:cubicBezTo>
                  <a:cubicBezTo>
                    <a:pt x="1006526" y="29014"/>
                    <a:pt x="1012889" y="44375"/>
                    <a:pt x="1012889" y="60392"/>
                  </a:cubicBezTo>
                  <a:lnTo>
                    <a:pt x="1012889" y="284576"/>
                  </a:lnTo>
                  <a:cubicBezTo>
                    <a:pt x="1012889" y="317930"/>
                    <a:pt x="985851" y="344969"/>
                    <a:pt x="952497" y="344969"/>
                  </a:cubicBezTo>
                  <a:lnTo>
                    <a:pt x="60392" y="344969"/>
                  </a:lnTo>
                  <a:cubicBezTo>
                    <a:pt x="44375" y="344969"/>
                    <a:pt x="29014" y="338606"/>
                    <a:pt x="17689" y="327280"/>
                  </a:cubicBezTo>
                  <a:cubicBezTo>
                    <a:pt x="6363" y="315954"/>
                    <a:pt x="0" y="300593"/>
                    <a:pt x="0" y="284576"/>
                  </a:cubicBezTo>
                  <a:lnTo>
                    <a:pt x="0" y="60392"/>
                  </a:lnTo>
                  <a:cubicBezTo>
                    <a:pt x="0" y="44375"/>
                    <a:pt x="6363" y="29014"/>
                    <a:pt x="17689" y="17689"/>
                  </a:cubicBezTo>
                  <a:cubicBezTo>
                    <a:pt x="29014" y="6363"/>
                    <a:pt x="44375" y="0"/>
                    <a:pt x="60392" y="0"/>
                  </a:cubicBezTo>
                  <a:close/>
                </a:path>
              </a:pathLst>
            </a:custGeom>
            <a:solidFill>
              <a:srgbClr val="FFC49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012889" cy="383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166617" y="823563"/>
            <a:ext cx="10288925" cy="195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000" b="1" dirty="0">
                <a:solidFill>
                  <a:srgbClr val="00000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URGENSI KETERLIBATAN PEREMPUAN SEBAGAI PENGURUS DAN </a:t>
            </a:r>
          </a:p>
          <a:p>
            <a:pPr algn="ctr">
              <a:lnSpc>
                <a:spcPts val="4800"/>
              </a:lnSpc>
            </a:pPr>
            <a:r>
              <a:rPr lang="en-US" sz="4000" b="1" dirty="0">
                <a:solidFill>
                  <a:srgbClr val="00000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ANGGOTA POKDAKAN UDANG VANAME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39459" y="3467140"/>
            <a:ext cx="2827158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Pemberdayaan</a:t>
            </a:r>
            <a:r>
              <a:rPr lang="en-US" sz="30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Ekonomi</a:t>
            </a:r>
            <a:r>
              <a:rPr lang="en-US" sz="30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Perempuan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810624" y="3530324"/>
            <a:ext cx="3448676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Penguatan Kelembagaan Pokdakan</a:t>
            </a:r>
          </a:p>
          <a:p>
            <a:pPr algn="ctr">
              <a:lnSpc>
                <a:spcPts val="3600"/>
              </a:lnSpc>
            </a:pPr>
            <a:endParaRPr lang="en-US" sz="3000" b="1">
              <a:solidFill>
                <a:srgbClr val="000000"/>
              </a:solidFill>
              <a:latin typeface="TT Interphases Bold"/>
              <a:ea typeface="TT Interphases Bold"/>
              <a:cs typeface="TT Interphases Bold"/>
              <a:sym typeface="TT Interphases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73771" y="6827141"/>
            <a:ext cx="3519104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Kesetaraan</a:t>
            </a:r>
            <a:r>
              <a:rPr lang="en-US" sz="30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Gender </a:t>
            </a:r>
          </a:p>
          <a:p>
            <a:pPr algn="ctr">
              <a:lnSpc>
                <a:spcPts val="3600"/>
              </a:lnSpc>
            </a:pPr>
            <a:endParaRPr lang="en-US" sz="3000" b="1" dirty="0">
              <a:solidFill>
                <a:srgbClr val="000000"/>
              </a:solidFill>
              <a:latin typeface="TT Interphases Bold"/>
              <a:ea typeface="TT Interphases Bold"/>
              <a:cs typeface="TT Interphases Bold"/>
              <a:sym typeface="TT Interphases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3501746" y="6827141"/>
            <a:ext cx="4066432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Ketahanan</a:t>
            </a:r>
            <a:r>
              <a:rPr lang="en-US" sz="30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Sosial</a:t>
            </a:r>
            <a:r>
              <a:rPr lang="en-US" sz="30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dan </a:t>
            </a:r>
            <a:r>
              <a:rPr lang="en-US" sz="30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Keluarga</a:t>
            </a:r>
            <a:endParaRPr lang="en-US" sz="3000" b="1" dirty="0">
              <a:solidFill>
                <a:srgbClr val="000000"/>
              </a:solidFill>
              <a:latin typeface="TT Interphases Bold"/>
              <a:ea typeface="TT Interphases Bold"/>
              <a:cs typeface="TT Interphases Bold"/>
              <a:sym typeface="TT Interphases Bold"/>
            </a:endParaRPr>
          </a:p>
          <a:p>
            <a:pPr algn="ctr">
              <a:lnSpc>
                <a:spcPts val="3600"/>
              </a:lnSpc>
            </a:pPr>
            <a:endParaRPr lang="en-US" sz="3000" b="1" dirty="0">
              <a:solidFill>
                <a:srgbClr val="000000"/>
              </a:solidFill>
              <a:latin typeface="TT Interphases Bold"/>
              <a:ea typeface="TT Interphases Bold"/>
              <a:cs typeface="TT Interphases Bold"/>
              <a:sym typeface="TT Interphases Bold"/>
            </a:endParaRPr>
          </a:p>
        </p:txBody>
      </p:sp>
      <p:sp>
        <p:nvSpPr>
          <p:cNvPr id="22" name="Freeform 22"/>
          <p:cNvSpPr/>
          <p:nvPr/>
        </p:nvSpPr>
        <p:spPr>
          <a:xfrm rot="5400000" flipH="1">
            <a:off x="5502046" y="4060548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392628" y="0"/>
                </a:moveTo>
                <a:lnTo>
                  <a:pt x="0" y="0"/>
                </a:lnTo>
                <a:lnTo>
                  <a:pt x="0" y="1180031"/>
                </a:lnTo>
                <a:lnTo>
                  <a:pt x="392628" y="1180031"/>
                </a:lnTo>
                <a:lnTo>
                  <a:pt x="39262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5400000" flipH="1" flipV="1">
            <a:off x="12177274" y="6703851"/>
            <a:ext cx="392628" cy="1180031"/>
          </a:xfrm>
          <a:custGeom>
            <a:avLst/>
            <a:gdLst/>
            <a:ahLst/>
            <a:cxnLst/>
            <a:rect l="l" t="t" r="r" b="b"/>
            <a:pathLst>
              <a:path w="392628" h="1180031">
                <a:moveTo>
                  <a:pt x="392628" y="1180030"/>
                </a:moveTo>
                <a:lnTo>
                  <a:pt x="0" y="1180030"/>
                </a:lnTo>
                <a:lnTo>
                  <a:pt x="0" y="0"/>
                </a:lnTo>
                <a:lnTo>
                  <a:pt x="392628" y="0"/>
                </a:lnTo>
                <a:lnTo>
                  <a:pt x="392628" y="118003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6504427" y="8455014"/>
            <a:ext cx="5279145" cy="1047431"/>
            <a:chOff x="0" y="0"/>
            <a:chExt cx="1772958" cy="35177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772958" cy="351771"/>
            </a:xfrm>
            <a:custGeom>
              <a:avLst/>
              <a:gdLst/>
              <a:ahLst/>
              <a:cxnLst/>
              <a:rect l="l" t="t" r="r" b="b"/>
              <a:pathLst>
                <a:path w="1772958" h="351771">
                  <a:moveTo>
                    <a:pt x="146651" y="0"/>
                  </a:moveTo>
                  <a:lnTo>
                    <a:pt x="1626307" y="0"/>
                  </a:lnTo>
                  <a:cubicBezTo>
                    <a:pt x="1665201" y="0"/>
                    <a:pt x="1702502" y="15451"/>
                    <a:pt x="1730005" y="42953"/>
                  </a:cubicBezTo>
                  <a:cubicBezTo>
                    <a:pt x="1757507" y="70455"/>
                    <a:pt x="1772958" y="107757"/>
                    <a:pt x="1772958" y="146651"/>
                  </a:cubicBezTo>
                  <a:lnTo>
                    <a:pt x="1772958" y="205120"/>
                  </a:lnTo>
                  <a:cubicBezTo>
                    <a:pt x="1772958" y="286113"/>
                    <a:pt x="1707300" y="351771"/>
                    <a:pt x="1626307" y="351771"/>
                  </a:cubicBezTo>
                  <a:lnTo>
                    <a:pt x="146651" y="351771"/>
                  </a:lnTo>
                  <a:cubicBezTo>
                    <a:pt x="107757" y="351771"/>
                    <a:pt x="70455" y="336321"/>
                    <a:pt x="42953" y="308818"/>
                  </a:cubicBezTo>
                  <a:cubicBezTo>
                    <a:pt x="15451" y="281316"/>
                    <a:pt x="0" y="244014"/>
                    <a:pt x="0" y="205120"/>
                  </a:cubicBezTo>
                  <a:lnTo>
                    <a:pt x="0" y="146651"/>
                  </a:lnTo>
                  <a:cubicBezTo>
                    <a:pt x="0" y="65658"/>
                    <a:pt x="65658" y="0"/>
                    <a:pt x="146651" y="0"/>
                  </a:cubicBezTo>
                  <a:close/>
                </a:path>
              </a:pathLst>
            </a:custGeom>
            <a:solidFill>
              <a:srgbClr val="ACE2FD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1772958" cy="3898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6810089" y="8694262"/>
            <a:ext cx="4667822" cy="808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5"/>
              </a:lnSpc>
            </a:pPr>
            <a:r>
              <a:rPr lang="en-US" sz="2886" b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Inovasi dan Keberlanjutan.</a:t>
            </a:r>
          </a:p>
          <a:p>
            <a:pPr algn="ctr">
              <a:lnSpc>
                <a:spcPts val="3175"/>
              </a:lnSpc>
            </a:pPr>
            <a:endParaRPr lang="en-US" sz="2886" b="1">
              <a:solidFill>
                <a:srgbClr val="000000"/>
              </a:solidFill>
              <a:latin typeface="TT Interphases Bold"/>
              <a:ea typeface="TT Interphases Bold"/>
              <a:cs typeface="TT Interphases Bold"/>
              <a:sym typeface="TT Interphases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94663" y="0"/>
            <a:ext cx="19515421" cy="2433253"/>
            <a:chOff x="0" y="0"/>
            <a:chExt cx="5139864" cy="6408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9864" cy="640857"/>
            </a:xfrm>
            <a:custGeom>
              <a:avLst/>
              <a:gdLst/>
              <a:ahLst/>
              <a:cxnLst/>
              <a:rect l="l" t="t" r="r" b="b"/>
              <a:pathLst>
                <a:path w="5139864" h="640857">
                  <a:moveTo>
                    <a:pt x="0" y="0"/>
                  </a:moveTo>
                  <a:lnTo>
                    <a:pt x="5139864" y="0"/>
                  </a:lnTo>
                  <a:lnTo>
                    <a:pt x="5139864" y="640857"/>
                  </a:lnTo>
                  <a:lnTo>
                    <a:pt x="0" y="640857"/>
                  </a:lnTo>
                  <a:close/>
                </a:path>
              </a:pathLst>
            </a:custGeom>
            <a:solidFill>
              <a:srgbClr val="ACE2F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39864" cy="678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317610" y="4773885"/>
            <a:ext cx="7720021" cy="6288308"/>
          </a:xfrm>
          <a:custGeom>
            <a:avLst/>
            <a:gdLst/>
            <a:ahLst/>
            <a:cxnLst/>
            <a:rect l="l" t="t" r="r" b="b"/>
            <a:pathLst>
              <a:path w="7720021" h="6288308">
                <a:moveTo>
                  <a:pt x="0" y="0"/>
                </a:moveTo>
                <a:lnTo>
                  <a:pt x="7720021" y="0"/>
                </a:lnTo>
                <a:lnTo>
                  <a:pt x="7720021" y="6288308"/>
                </a:lnTo>
                <a:lnTo>
                  <a:pt x="0" y="6288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flipH="1">
            <a:off x="11864756" y="5143500"/>
            <a:ext cx="6196087" cy="4765354"/>
          </a:xfrm>
          <a:custGeom>
            <a:avLst/>
            <a:gdLst/>
            <a:ahLst/>
            <a:cxnLst/>
            <a:rect l="l" t="t" r="r" b="b"/>
            <a:pathLst>
              <a:path w="6196087" h="4765354">
                <a:moveTo>
                  <a:pt x="6196087" y="0"/>
                </a:moveTo>
                <a:lnTo>
                  <a:pt x="0" y="0"/>
                </a:lnTo>
                <a:lnTo>
                  <a:pt x="0" y="4765354"/>
                </a:lnTo>
                <a:lnTo>
                  <a:pt x="6196087" y="4765354"/>
                </a:lnTo>
                <a:lnTo>
                  <a:pt x="619608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7" name="Group 7"/>
          <p:cNvGrpSpPr/>
          <p:nvPr/>
        </p:nvGrpSpPr>
        <p:grpSpPr>
          <a:xfrm>
            <a:off x="413065" y="2851716"/>
            <a:ext cx="8487569" cy="7057138"/>
            <a:chOff x="0" y="0"/>
            <a:chExt cx="2235409" cy="1858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35409" cy="1858670"/>
            </a:xfrm>
            <a:custGeom>
              <a:avLst/>
              <a:gdLst/>
              <a:ahLst/>
              <a:cxnLst/>
              <a:rect l="l" t="t" r="r" b="b"/>
              <a:pathLst>
                <a:path w="2235409" h="1858670">
                  <a:moveTo>
                    <a:pt x="27364" y="0"/>
                  </a:moveTo>
                  <a:lnTo>
                    <a:pt x="2208045" y="0"/>
                  </a:lnTo>
                  <a:cubicBezTo>
                    <a:pt x="2223158" y="0"/>
                    <a:pt x="2235409" y="12251"/>
                    <a:pt x="2235409" y="27364"/>
                  </a:cubicBezTo>
                  <a:lnTo>
                    <a:pt x="2235409" y="1831306"/>
                  </a:lnTo>
                  <a:cubicBezTo>
                    <a:pt x="2235409" y="1846419"/>
                    <a:pt x="2223158" y="1858670"/>
                    <a:pt x="2208045" y="1858670"/>
                  </a:cubicBezTo>
                  <a:lnTo>
                    <a:pt x="27364" y="1858670"/>
                  </a:lnTo>
                  <a:cubicBezTo>
                    <a:pt x="12251" y="1858670"/>
                    <a:pt x="0" y="1846419"/>
                    <a:pt x="0" y="1831306"/>
                  </a:cubicBezTo>
                  <a:lnTo>
                    <a:pt x="0" y="27364"/>
                  </a:lnTo>
                  <a:cubicBezTo>
                    <a:pt x="0" y="12251"/>
                    <a:pt x="12251" y="0"/>
                    <a:pt x="27364" y="0"/>
                  </a:cubicBezTo>
                  <a:close/>
                </a:path>
              </a:pathLst>
            </a:custGeom>
            <a:solidFill>
              <a:srgbClr val="FCEADB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235409" cy="189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42358" y="175191"/>
            <a:ext cx="9559324" cy="267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5500" b="1" dirty="0">
                <a:solidFill>
                  <a:srgbClr val="00000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PRINSIP DASAR KEPENGURUSAN POKDAKAN</a:t>
            </a:r>
          </a:p>
          <a:p>
            <a:pPr marL="0" lvl="0" indent="0" algn="l">
              <a:lnSpc>
                <a:spcPts val="6600"/>
              </a:lnSpc>
              <a:spcBef>
                <a:spcPct val="0"/>
              </a:spcBef>
            </a:pPr>
            <a:endParaRPr lang="en-US" sz="5500" b="1" dirty="0">
              <a:solidFill>
                <a:srgbClr val="000000"/>
              </a:solidFill>
              <a:latin typeface="Cooper Hewitt Bold"/>
              <a:ea typeface="Cooper Hewitt Bold"/>
              <a:cs typeface="Cooper Hewitt Bold"/>
              <a:sym typeface="Cooper Hewitt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42358" y="3107010"/>
            <a:ext cx="7741294" cy="69534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32" lvl="1" indent="-302266" algn="just">
              <a:lnSpc>
                <a:spcPts val="3360"/>
              </a:lnSpc>
              <a:buFont typeface="Arial"/>
              <a:buChar char="•"/>
            </a:pP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Kelembagaan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dan </a:t>
            </a: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Organisasi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: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Struktur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jelas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Kepemimpinan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partisipatif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Legalitas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Anggaran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Dasar/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Anggaran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Rumah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Tangga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(AD/ART) dan Teknis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Budidaya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(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Standar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Operasional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Prosedur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/SOP,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Berbasis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teknologi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, Pola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budidaya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berkelanjutan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)</a:t>
            </a:r>
          </a:p>
          <a:p>
            <a:pPr marL="604532" lvl="1" indent="-302266" algn="just">
              <a:lnSpc>
                <a:spcPts val="3360"/>
              </a:lnSpc>
              <a:buFont typeface="Arial"/>
              <a:buChar char="•"/>
            </a:pP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Manajemen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Keuangan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dan Usaha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Transparansi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keuangan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, Modal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usaha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dan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Pembagian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hasil</a:t>
            </a:r>
            <a:endParaRPr lang="en-US" sz="2800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marL="604532" lvl="1" indent="-302266" algn="just">
              <a:lnSpc>
                <a:spcPts val="3360"/>
              </a:lnSpc>
              <a:buFont typeface="Arial"/>
              <a:buChar char="•"/>
            </a:pP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Pemasaran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dan </a:t>
            </a: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Jaringan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Usaha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Pemetaan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pasar,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Kemitraan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dan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Penentuan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harga</a:t>
            </a:r>
            <a:endParaRPr lang="en-US" sz="2800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marL="604532" lvl="1" indent="-302266" algn="just">
              <a:lnSpc>
                <a:spcPts val="3360"/>
              </a:lnSpc>
              <a:buFont typeface="Arial"/>
              <a:buChar char="•"/>
            </a:pP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Peningkatan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Kapasitas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dan </a:t>
            </a: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Kelembagaan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Pelatihan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dan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penyuluhan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Kemitraan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dengan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pemerintah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dan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lembaga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lain dan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Pendampingan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teknis</a:t>
            </a:r>
            <a:endParaRPr lang="en-US" sz="2800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12" name="Freeform 12"/>
          <p:cNvSpPr/>
          <p:nvPr/>
        </p:nvSpPr>
        <p:spPr>
          <a:xfrm rot="5400000" flipH="1">
            <a:off x="13254917" y="935663"/>
            <a:ext cx="352670" cy="1059936"/>
          </a:xfrm>
          <a:custGeom>
            <a:avLst/>
            <a:gdLst/>
            <a:ahLst/>
            <a:cxnLst/>
            <a:rect l="l" t="t" r="r" b="b"/>
            <a:pathLst>
              <a:path w="352670" h="1059936">
                <a:moveTo>
                  <a:pt x="352670" y="0"/>
                </a:moveTo>
                <a:lnTo>
                  <a:pt x="0" y="0"/>
                </a:lnTo>
                <a:lnTo>
                  <a:pt x="0" y="1059936"/>
                </a:lnTo>
                <a:lnTo>
                  <a:pt x="352670" y="1059936"/>
                </a:lnTo>
                <a:lnTo>
                  <a:pt x="35267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9229878" y="2851716"/>
            <a:ext cx="8029422" cy="1922169"/>
            <a:chOff x="0" y="0"/>
            <a:chExt cx="2114745" cy="5062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14745" cy="506250"/>
            </a:xfrm>
            <a:custGeom>
              <a:avLst/>
              <a:gdLst/>
              <a:ahLst/>
              <a:cxnLst/>
              <a:rect l="l" t="t" r="r" b="b"/>
              <a:pathLst>
                <a:path w="2114745" h="506250">
                  <a:moveTo>
                    <a:pt x="28926" y="0"/>
                  </a:moveTo>
                  <a:lnTo>
                    <a:pt x="2085819" y="0"/>
                  </a:lnTo>
                  <a:cubicBezTo>
                    <a:pt x="2093491" y="0"/>
                    <a:pt x="2100848" y="3048"/>
                    <a:pt x="2106273" y="8472"/>
                  </a:cubicBezTo>
                  <a:cubicBezTo>
                    <a:pt x="2111697" y="13897"/>
                    <a:pt x="2114745" y="21254"/>
                    <a:pt x="2114745" y="28926"/>
                  </a:cubicBezTo>
                  <a:lnTo>
                    <a:pt x="2114745" y="477325"/>
                  </a:lnTo>
                  <a:cubicBezTo>
                    <a:pt x="2114745" y="484996"/>
                    <a:pt x="2111697" y="492354"/>
                    <a:pt x="2106273" y="497778"/>
                  </a:cubicBezTo>
                  <a:cubicBezTo>
                    <a:pt x="2100848" y="503203"/>
                    <a:pt x="2093491" y="506250"/>
                    <a:pt x="2085819" y="506250"/>
                  </a:cubicBezTo>
                  <a:lnTo>
                    <a:pt x="28926" y="506250"/>
                  </a:lnTo>
                  <a:cubicBezTo>
                    <a:pt x="21254" y="506250"/>
                    <a:pt x="13897" y="503203"/>
                    <a:pt x="8472" y="497778"/>
                  </a:cubicBezTo>
                  <a:cubicBezTo>
                    <a:pt x="3048" y="492354"/>
                    <a:pt x="0" y="484996"/>
                    <a:pt x="0" y="477325"/>
                  </a:cubicBezTo>
                  <a:lnTo>
                    <a:pt x="0" y="28926"/>
                  </a:lnTo>
                  <a:cubicBezTo>
                    <a:pt x="0" y="21254"/>
                    <a:pt x="3048" y="13897"/>
                    <a:pt x="8472" y="8472"/>
                  </a:cubicBezTo>
                  <a:cubicBezTo>
                    <a:pt x="13897" y="3048"/>
                    <a:pt x="21254" y="0"/>
                    <a:pt x="28926" y="0"/>
                  </a:cubicBezTo>
                  <a:close/>
                </a:path>
              </a:pathLst>
            </a:custGeom>
            <a:solidFill>
              <a:srgbClr val="FCEADB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114745" cy="54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555391" y="3107010"/>
            <a:ext cx="7378397" cy="1721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32" lvl="1" indent="-302266" algn="just">
              <a:lnSpc>
                <a:spcPts val="3360"/>
              </a:lnSpc>
              <a:buFont typeface="Arial"/>
              <a:buChar char="•"/>
            </a:pP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Peningkatan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Kesetaraan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Gender </a:t>
            </a: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Disabilitas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dan </a:t>
            </a: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Inklusi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Sosial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: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Pembagian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kerja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dalam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tahapan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kegiatan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budidaya</a:t>
            </a:r>
            <a:endParaRPr lang="en-US" sz="2800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algn="just">
              <a:lnSpc>
                <a:spcPts val="3360"/>
              </a:lnSpc>
            </a:pPr>
            <a:endParaRPr lang="en-US" sz="2800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7636" y="689115"/>
            <a:ext cx="20203272" cy="2677683"/>
            <a:chOff x="0" y="0"/>
            <a:chExt cx="5321026" cy="7052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21026" cy="705233"/>
            </a:xfrm>
            <a:custGeom>
              <a:avLst/>
              <a:gdLst/>
              <a:ahLst/>
              <a:cxnLst/>
              <a:rect l="l" t="t" r="r" b="b"/>
              <a:pathLst>
                <a:path w="5321026" h="705233">
                  <a:moveTo>
                    <a:pt x="0" y="0"/>
                  </a:moveTo>
                  <a:lnTo>
                    <a:pt x="5321026" y="0"/>
                  </a:lnTo>
                  <a:lnTo>
                    <a:pt x="5321026" y="705233"/>
                  </a:lnTo>
                  <a:lnTo>
                    <a:pt x="0" y="705233"/>
                  </a:lnTo>
                  <a:close/>
                </a:path>
              </a:pathLst>
            </a:custGeom>
            <a:solidFill>
              <a:srgbClr val="FCEAD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321026" cy="7433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901034" y="1018306"/>
            <a:ext cx="6485933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00"/>
              </a:lnSpc>
              <a:spcBef>
                <a:spcPct val="0"/>
              </a:spcBef>
            </a:pPr>
            <a:r>
              <a:rPr lang="en-US" sz="6000" b="1">
                <a:solidFill>
                  <a:srgbClr val="00000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TANTANGAN</a:t>
            </a:r>
          </a:p>
        </p:txBody>
      </p:sp>
      <p:sp>
        <p:nvSpPr>
          <p:cNvPr id="6" name="Freeform 6"/>
          <p:cNvSpPr/>
          <p:nvPr/>
        </p:nvSpPr>
        <p:spPr>
          <a:xfrm>
            <a:off x="12491706" y="1364213"/>
            <a:ext cx="1308437" cy="1308437"/>
          </a:xfrm>
          <a:custGeom>
            <a:avLst/>
            <a:gdLst/>
            <a:ahLst/>
            <a:cxnLst/>
            <a:rect l="l" t="t" r="r" b="b"/>
            <a:pathLst>
              <a:path w="1308437" h="1308437">
                <a:moveTo>
                  <a:pt x="0" y="0"/>
                </a:moveTo>
                <a:lnTo>
                  <a:pt x="1308436" y="0"/>
                </a:lnTo>
                <a:lnTo>
                  <a:pt x="1308436" y="1308437"/>
                </a:lnTo>
                <a:lnTo>
                  <a:pt x="0" y="13084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4487858" y="1364213"/>
            <a:ext cx="1308437" cy="1308437"/>
          </a:xfrm>
          <a:custGeom>
            <a:avLst/>
            <a:gdLst/>
            <a:ahLst/>
            <a:cxnLst/>
            <a:rect l="l" t="t" r="r" b="b"/>
            <a:pathLst>
              <a:path w="1308437" h="1308437">
                <a:moveTo>
                  <a:pt x="1308436" y="0"/>
                </a:moveTo>
                <a:lnTo>
                  <a:pt x="0" y="0"/>
                </a:lnTo>
                <a:lnTo>
                  <a:pt x="0" y="1308437"/>
                </a:lnTo>
                <a:lnTo>
                  <a:pt x="1308436" y="1308437"/>
                </a:lnTo>
                <a:lnTo>
                  <a:pt x="13084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023679" y="3481098"/>
            <a:ext cx="6485933" cy="6108569"/>
          </a:xfrm>
          <a:custGeom>
            <a:avLst/>
            <a:gdLst/>
            <a:ahLst/>
            <a:cxnLst/>
            <a:rect l="l" t="t" r="r" b="b"/>
            <a:pathLst>
              <a:path w="6485933" h="6108569">
                <a:moveTo>
                  <a:pt x="0" y="0"/>
                </a:moveTo>
                <a:lnTo>
                  <a:pt x="6485933" y="0"/>
                </a:lnTo>
                <a:lnTo>
                  <a:pt x="6485933" y="6108569"/>
                </a:lnTo>
                <a:lnTo>
                  <a:pt x="0" y="61085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9" name="Group 9"/>
          <p:cNvGrpSpPr/>
          <p:nvPr/>
        </p:nvGrpSpPr>
        <p:grpSpPr>
          <a:xfrm>
            <a:off x="654829" y="4060402"/>
            <a:ext cx="4962764" cy="4560171"/>
            <a:chOff x="0" y="0"/>
            <a:chExt cx="1307065" cy="12010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07065" cy="1201033"/>
            </a:xfrm>
            <a:custGeom>
              <a:avLst/>
              <a:gdLst/>
              <a:ahLst/>
              <a:cxnLst/>
              <a:rect l="l" t="t" r="r" b="b"/>
              <a:pathLst>
                <a:path w="1307065" h="1201033">
                  <a:moveTo>
                    <a:pt x="46800" y="0"/>
                  </a:moveTo>
                  <a:lnTo>
                    <a:pt x="1260265" y="0"/>
                  </a:lnTo>
                  <a:cubicBezTo>
                    <a:pt x="1272677" y="0"/>
                    <a:pt x="1284581" y="4931"/>
                    <a:pt x="1293358" y="13707"/>
                  </a:cubicBezTo>
                  <a:cubicBezTo>
                    <a:pt x="1302135" y="22484"/>
                    <a:pt x="1307065" y="34388"/>
                    <a:pt x="1307065" y="46800"/>
                  </a:cubicBezTo>
                  <a:lnTo>
                    <a:pt x="1307065" y="1154233"/>
                  </a:lnTo>
                  <a:cubicBezTo>
                    <a:pt x="1307065" y="1166645"/>
                    <a:pt x="1302135" y="1178549"/>
                    <a:pt x="1293358" y="1187325"/>
                  </a:cubicBezTo>
                  <a:cubicBezTo>
                    <a:pt x="1284581" y="1196102"/>
                    <a:pt x="1272677" y="1201033"/>
                    <a:pt x="1260265" y="1201033"/>
                  </a:cubicBezTo>
                  <a:lnTo>
                    <a:pt x="46800" y="1201033"/>
                  </a:lnTo>
                  <a:cubicBezTo>
                    <a:pt x="34388" y="1201033"/>
                    <a:pt x="22484" y="1196102"/>
                    <a:pt x="13707" y="1187325"/>
                  </a:cubicBezTo>
                  <a:cubicBezTo>
                    <a:pt x="4931" y="1178549"/>
                    <a:pt x="0" y="1166645"/>
                    <a:pt x="0" y="1154233"/>
                  </a:cubicBezTo>
                  <a:lnTo>
                    <a:pt x="0" y="46800"/>
                  </a:lnTo>
                  <a:cubicBezTo>
                    <a:pt x="0" y="34388"/>
                    <a:pt x="4931" y="22484"/>
                    <a:pt x="13707" y="13707"/>
                  </a:cubicBezTo>
                  <a:cubicBezTo>
                    <a:pt x="22484" y="4931"/>
                    <a:pt x="34388" y="0"/>
                    <a:pt x="46800" y="0"/>
                  </a:cubicBezTo>
                  <a:close/>
                </a:path>
              </a:pathLst>
            </a:custGeom>
            <a:solidFill>
              <a:srgbClr val="ACE2FD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307065" cy="1239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509612" y="3771900"/>
            <a:ext cx="5625988" cy="5368937"/>
            <a:chOff x="0" y="0"/>
            <a:chExt cx="1307065" cy="133805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07065" cy="1338057"/>
            </a:xfrm>
            <a:custGeom>
              <a:avLst/>
              <a:gdLst/>
              <a:ahLst/>
              <a:cxnLst/>
              <a:rect l="l" t="t" r="r" b="b"/>
              <a:pathLst>
                <a:path w="1307065" h="1338057">
                  <a:moveTo>
                    <a:pt x="46800" y="0"/>
                  </a:moveTo>
                  <a:lnTo>
                    <a:pt x="1260265" y="0"/>
                  </a:lnTo>
                  <a:cubicBezTo>
                    <a:pt x="1272677" y="0"/>
                    <a:pt x="1284581" y="4931"/>
                    <a:pt x="1293358" y="13707"/>
                  </a:cubicBezTo>
                  <a:cubicBezTo>
                    <a:pt x="1302135" y="22484"/>
                    <a:pt x="1307065" y="34388"/>
                    <a:pt x="1307065" y="46800"/>
                  </a:cubicBezTo>
                  <a:lnTo>
                    <a:pt x="1307065" y="1291257"/>
                  </a:lnTo>
                  <a:cubicBezTo>
                    <a:pt x="1307065" y="1303669"/>
                    <a:pt x="1302135" y="1315573"/>
                    <a:pt x="1293358" y="1324350"/>
                  </a:cubicBezTo>
                  <a:cubicBezTo>
                    <a:pt x="1284581" y="1333126"/>
                    <a:pt x="1272677" y="1338057"/>
                    <a:pt x="1260265" y="1338057"/>
                  </a:cubicBezTo>
                  <a:lnTo>
                    <a:pt x="46800" y="1338057"/>
                  </a:lnTo>
                  <a:cubicBezTo>
                    <a:pt x="34388" y="1338057"/>
                    <a:pt x="22484" y="1333126"/>
                    <a:pt x="13707" y="1324350"/>
                  </a:cubicBezTo>
                  <a:cubicBezTo>
                    <a:pt x="4931" y="1315573"/>
                    <a:pt x="0" y="1303669"/>
                    <a:pt x="0" y="1291257"/>
                  </a:cubicBezTo>
                  <a:lnTo>
                    <a:pt x="0" y="46800"/>
                  </a:lnTo>
                  <a:cubicBezTo>
                    <a:pt x="0" y="34388"/>
                    <a:pt x="4931" y="22484"/>
                    <a:pt x="13707" y="13707"/>
                  </a:cubicBezTo>
                  <a:cubicBezTo>
                    <a:pt x="22484" y="4931"/>
                    <a:pt x="34388" y="0"/>
                    <a:pt x="46800" y="0"/>
                  </a:cubicBezTo>
                  <a:close/>
                </a:path>
              </a:pathLst>
            </a:custGeom>
            <a:solidFill>
              <a:srgbClr val="ACE2FD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307065" cy="13761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5874" y="4454537"/>
            <a:ext cx="4240673" cy="365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07"/>
              </a:lnSpc>
            </a:pP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Resistensi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terhadap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Perubahan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Peran Gender.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Tantangan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dihadapi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dalam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melibatkan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perempuan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pada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posisi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pengambilan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keputusan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di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Pokdakan</a:t>
            </a:r>
            <a:endParaRPr lang="en-US" sz="2800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algn="just">
              <a:lnSpc>
                <a:spcPts val="3607"/>
              </a:lnSpc>
            </a:pPr>
            <a:endParaRPr lang="en-US" sz="3006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915698" y="4144639"/>
            <a:ext cx="4962765" cy="4770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27"/>
              </a:lnSpc>
            </a:pP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Kesulitan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dalam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Mencapai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Target </a:t>
            </a:r>
            <a:r>
              <a:rPr lang="en-US" sz="28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Partisipasi</a:t>
            </a:r>
            <a:r>
              <a:rPr lang="en-US" sz="2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Perempuan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. </a:t>
            </a:r>
          </a:p>
          <a:p>
            <a:pPr algn="just">
              <a:lnSpc>
                <a:spcPts val="3127"/>
              </a:lnSpc>
            </a:pP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Target Perempuan 20%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sebagai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anggota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dan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pengurus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Pokdakan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sulit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dicapai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di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beberapa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daerah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karena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norma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budaya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lokal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menghambat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perempuan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untuk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berkegiatan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di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luar</a:t>
            </a: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rumah</a:t>
            </a:r>
            <a:endParaRPr lang="en-US" sz="2800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algn="just">
              <a:lnSpc>
                <a:spcPts val="3127"/>
              </a:lnSpc>
            </a:pPr>
            <a:endParaRPr lang="en-US" sz="2606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17" name="Freeform 17"/>
          <p:cNvSpPr/>
          <p:nvPr/>
        </p:nvSpPr>
        <p:spPr>
          <a:xfrm rot="5400000" flipH="1">
            <a:off x="1008462" y="8807164"/>
            <a:ext cx="352670" cy="1059936"/>
          </a:xfrm>
          <a:custGeom>
            <a:avLst/>
            <a:gdLst/>
            <a:ahLst/>
            <a:cxnLst/>
            <a:rect l="l" t="t" r="r" b="b"/>
            <a:pathLst>
              <a:path w="352670" h="1059936">
                <a:moveTo>
                  <a:pt x="352670" y="0"/>
                </a:moveTo>
                <a:lnTo>
                  <a:pt x="0" y="0"/>
                </a:lnTo>
                <a:lnTo>
                  <a:pt x="0" y="1059936"/>
                </a:lnTo>
                <a:lnTo>
                  <a:pt x="352670" y="1059936"/>
                </a:lnTo>
                <a:lnTo>
                  <a:pt x="35267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5400000" flipV="1">
            <a:off x="17172160" y="8807164"/>
            <a:ext cx="352670" cy="1059936"/>
          </a:xfrm>
          <a:custGeom>
            <a:avLst/>
            <a:gdLst/>
            <a:ahLst/>
            <a:cxnLst/>
            <a:rect l="l" t="t" r="r" b="b"/>
            <a:pathLst>
              <a:path w="352670" h="1059936">
                <a:moveTo>
                  <a:pt x="0" y="1059936"/>
                </a:moveTo>
                <a:lnTo>
                  <a:pt x="352670" y="1059936"/>
                </a:lnTo>
                <a:lnTo>
                  <a:pt x="352670" y="0"/>
                </a:lnTo>
                <a:lnTo>
                  <a:pt x="0" y="0"/>
                </a:lnTo>
                <a:lnTo>
                  <a:pt x="0" y="105993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18715" y="1682917"/>
            <a:ext cx="13106922" cy="8213557"/>
            <a:chOff x="0" y="0"/>
            <a:chExt cx="3452029" cy="1944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52029" cy="1944400"/>
            </a:xfrm>
            <a:custGeom>
              <a:avLst/>
              <a:gdLst/>
              <a:ahLst/>
              <a:cxnLst/>
              <a:rect l="l" t="t" r="r" b="b"/>
              <a:pathLst>
                <a:path w="3452029" h="1944400">
                  <a:moveTo>
                    <a:pt x="0" y="0"/>
                  </a:moveTo>
                  <a:lnTo>
                    <a:pt x="3452029" y="0"/>
                  </a:lnTo>
                  <a:lnTo>
                    <a:pt x="3452029" y="1944400"/>
                  </a:lnTo>
                  <a:lnTo>
                    <a:pt x="0" y="1944400"/>
                  </a:lnTo>
                  <a:close/>
                </a:path>
              </a:pathLst>
            </a:custGeom>
            <a:solidFill>
              <a:srgbClr val="ACE2F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452029" cy="1982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39264" y="4515619"/>
            <a:ext cx="6757979" cy="5504681"/>
          </a:xfrm>
          <a:custGeom>
            <a:avLst/>
            <a:gdLst/>
            <a:ahLst/>
            <a:cxnLst/>
            <a:rect l="l" t="t" r="r" b="b"/>
            <a:pathLst>
              <a:path w="6757979" h="5504681">
                <a:moveTo>
                  <a:pt x="0" y="0"/>
                </a:moveTo>
                <a:lnTo>
                  <a:pt x="6757979" y="0"/>
                </a:lnTo>
                <a:lnTo>
                  <a:pt x="6757979" y="5504681"/>
                </a:lnTo>
                <a:lnTo>
                  <a:pt x="0" y="55046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-55307" y="5055176"/>
            <a:ext cx="5390065" cy="3724045"/>
          </a:xfrm>
          <a:custGeom>
            <a:avLst/>
            <a:gdLst/>
            <a:ahLst/>
            <a:cxnLst/>
            <a:rect l="l" t="t" r="r" b="b"/>
            <a:pathLst>
              <a:path w="5390065" h="3724045">
                <a:moveTo>
                  <a:pt x="0" y="0"/>
                </a:moveTo>
                <a:lnTo>
                  <a:pt x="5390065" y="0"/>
                </a:lnTo>
                <a:lnTo>
                  <a:pt x="5390065" y="3724045"/>
                </a:lnTo>
                <a:lnTo>
                  <a:pt x="0" y="37240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TextBox 7"/>
          <p:cNvSpPr txBox="1"/>
          <p:nvPr/>
        </p:nvSpPr>
        <p:spPr>
          <a:xfrm>
            <a:off x="-1277143" y="390525"/>
            <a:ext cx="7833737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720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00000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REKOMENDASI</a:t>
            </a:r>
          </a:p>
        </p:txBody>
      </p:sp>
      <p:sp>
        <p:nvSpPr>
          <p:cNvPr id="8" name="Freeform 8"/>
          <p:cNvSpPr/>
          <p:nvPr/>
        </p:nvSpPr>
        <p:spPr>
          <a:xfrm>
            <a:off x="322898" y="798002"/>
            <a:ext cx="1308437" cy="1308437"/>
          </a:xfrm>
          <a:custGeom>
            <a:avLst/>
            <a:gdLst/>
            <a:ahLst/>
            <a:cxnLst/>
            <a:rect l="l" t="t" r="r" b="b"/>
            <a:pathLst>
              <a:path w="1308437" h="1308437">
                <a:moveTo>
                  <a:pt x="0" y="0"/>
                </a:moveTo>
                <a:lnTo>
                  <a:pt x="1308436" y="0"/>
                </a:lnTo>
                <a:lnTo>
                  <a:pt x="1308436" y="1308436"/>
                </a:lnTo>
                <a:lnTo>
                  <a:pt x="0" y="13084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400000" flipH="1">
            <a:off x="4440466" y="1495489"/>
            <a:ext cx="352670" cy="1059936"/>
          </a:xfrm>
          <a:custGeom>
            <a:avLst/>
            <a:gdLst/>
            <a:ahLst/>
            <a:cxnLst/>
            <a:rect l="l" t="t" r="r" b="b"/>
            <a:pathLst>
              <a:path w="352670" h="1059936">
                <a:moveTo>
                  <a:pt x="352670" y="0"/>
                </a:moveTo>
                <a:lnTo>
                  <a:pt x="0" y="0"/>
                </a:lnTo>
                <a:lnTo>
                  <a:pt x="0" y="1059936"/>
                </a:lnTo>
                <a:lnTo>
                  <a:pt x="352670" y="1059936"/>
                </a:lnTo>
                <a:lnTo>
                  <a:pt x="35267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556594" y="1987896"/>
            <a:ext cx="11399978" cy="7309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90" lvl="1" indent="-345445" algn="just">
              <a:lnSpc>
                <a:spcPts val="3840"/>
              </a:lnSpc>
              <a:buAutoNum type="arabicPeriod"/>
            </a:pPr>
            <a:r>
              <a:rPr lang="en-US" sz="32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Mengadakan</a:t>
            </a:r>
            <a:r>
              <a:rPr lang="en-US" sz="32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pelatihan</a:t>
            </a:r>
            <a:r>
              <a:rPr lang="en-US" sz="32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kesetaraan</a:t>
            </a:r>
            <a:r>
              <a:rPr lang="en-US" sz="32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gender </a:t>
            </a:r>
            <a:r>
              <a:rPr lang="en-US" sz="32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untuk</a:t>
            </a:r>
            <a:r>
              <a:rPr lang="en-US" sz="32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semua</a:t>
            </a:r>
            <a:r>
              <a:rPr lang="en-US" sz="32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pihak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sehingga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tercapai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pemahaman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mengenai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pentingnya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keterlibatan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perempuan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dalam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program</a:t>
            </a:r>
          </a:p>
          <a:p>
            <a:pPr marL="690890" lvl="1" indent="-345445" algn="just">
              <a:lnSpc>
                <a:spcPts val="3840"/>
              </a:lnSpc>
              <a:buAutoNum type="arabicPeriod"/>
            </a:pPr>
            <a:r>
              <a:rPr lang="en-US" sz="32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Pendekatan</a:t>
            </a:r>
            <a:r>
              <a:rPr lang="en-US" sz="32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alternatif</a:t>
            </a:r>
            <a:r>
              <a:rPr lang="en-US" sz="32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misalnya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melakukan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fasilitasi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dan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sosialisasi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dengan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kelompok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khusus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perempuan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(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misalnya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Posyandu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, PKK, Majlis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Taqlim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dsb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) dan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bermitra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dengan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merekrut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dan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melatih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perempuan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pada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posisi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tertentu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seperti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pengurus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inti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atau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bidang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/ unit/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seksi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dalam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Pokdakan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</a:p>
          <a:p>
            <a:pPr marL="690890" lvl="1" indent="-345445" algn="just">
              <a:lnSpc>
                <a:spcPts val="3840"/>
              </a:lnSpc>
              <a:buAutoNum type="arabicPeriod"/>
            </a:pPr>
            <a:r>
              <a:rPr lang="en-US" sz="32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Melakukan</a:t>
            </a:r>
            <a:r>
              <a:rPr lang="en-US" sz="32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review </a:t>
            </a:r>
            <a:r>
              <a:rPr lang="en-US" sz="32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kelembagaan</a:t>
            </a:r>
            <a:r>
              <a:rPr lang="en-US" sz="32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Pokdakan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melalui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kajian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AD/ART. Kajian AD/ ART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Pokdakan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untuk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melihat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apakah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klausul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dan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pasal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dalam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AD/ART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sudah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menjawab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prinsip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dasar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kepengurusan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Pokdakan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serta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tantangan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dan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kebutuhan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GEDSI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dalam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kegiatan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budi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daya</a:t>
            </a:r>
            <a:r>
              <a:rPr lang="en-US" sz="32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yang </a:t>
            </a:r>
            <a:r>
              <a:rPr lang="en-US" sz="3200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berkelanjutan</a:t>
            </a:r>
            <a:endParaRPr lang="en-US" sz="3200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3">
            <a:extLst>
              <a:ext uri="{FF2B5EF4-FFF2-40B4-BE49-F238E27FC236}">
                <a16:creationId xmlns:a16="http://schemas.microsoft.com/office/drawing/2014/main" id="{0847D20E-660A-29DB-1217-0964C00A1DC9}"/>
              </a:ext>
            </a:extLst>
          </p:cNvPr>
          <p:cNvGrpSpPr/>
          <p:nvPr/>
        </p:nvGrpSpPr>
        <p:grpSpPr>
          <a:xfrm>
            <a:off x="7246543" y="7569617"/>
            <a:ext cx="8487569" cy="2333348"/>
            <a:chOff x="0" y="0"/>
            <a:chExt cx="2114745" cy="506250"/>
          </a:xfrm>
          <a:solidFill>
            <a:schemeClr val="accent6">
              <a:lumMod val="75000"/>
            </a:schemeClr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234FC0C6-6265-BC42-FE11-FA55025B34FA}"/>
                </a:ext>
              </a:extLst>
            </p:cNvPr>
            <p:cNvSpPr/>
            <p:nvPr/>
          </p:nvSpPr>
          <p:spPr>
            <a:xfrm>
              <a:off x="0" y="0"/>
              <a:ext cx="2114745" cy="506250"/>
            </a:xfrm>
            <a:custGeom>
              <a:avLst/>
              <a:gdLst/>
              <a:ahLst/>
              <a:cxnLst/>
              <a:rect l="l" t="t" r="r" b="b"/>
              <a:pathLst>
                <a:path w="2114745" h="506250">
                  <a:moveTo>
                    <a:pt x="28926" y="0"/>
                  </a:moveTo>
                  <a:lnTo>
                    <a:pt x="2085819" y="0"/>
                  </a:lnTo>
                  <a:cubicBezTo>
                    <a:pt x="2093491" y="0"/>
                    <a:pt x="2100848" y="3048"/>
                    <a:pt x="2106273" y="8472"/>
                  </a:cubicBezTo>
                  <a:cubicBezTo>
                    <a:pt x="2111697" y="13897"/>
                    <a:pt x="2114745" y="21254"/>
                    <a:pt x="2114745" y="28926"/>
                  </a:cubicBezTo>
                  <a:lnTo>
                    <a:pt x="2114745" y="477325"/>
                  </a:lnTo>
                  <a:cubicBezTo>
                    <a:pt x="2114745" y="484996"/>
                    <a:pt x="2111697" y="492354"/>
                    <a:pt x="2106273" y="497778"/>
                  </a:cubicBezTo>
                  <a:cubicBezTo>
                    <a:pt x="2100848" y="503203"/>
                    <a:pt x="2093491" y="506250"/>
                    <a:pt x="2085819" y="506250"/>
                  </a:cubicBezTo>
                  <a:lnTo>
                    <a:pt x="28926" y="506250"/>
                  </a:lnTo>
                  <a:cubicBezTo>
                    <a:pt x="21254" y="506250"/>
                    <a:pt x="13897" y="503203"/>
                    <a:pt x="8472" y="497778"/>
                  </a:cubicBezTo>
                  <a:cubicBezTo>
                    <a:pt x="3048" y="492354"/>
                    <a:pt x="0" y="484996"/>
                    <a:pt x="0" y="477325"/>
                  </a:cubicBezTo>
                  <a:lnTo>
                    <a:pt x="0" y="28926"/>
                  </a:lnTo>
                  <a:cubicBezTo>
                    <a:pt x="0" y="21254"/>
                    <a:pt x="3048" y="13897"/>
                    <a:pt x="8472" y="8472"/>
                  </a:cubicBezTo>
                  <a:cubicBezTo>
                    <a:pt x="13897" y="3048"/>
                    <a:pt x="21254" y="0"/>
                    <a:pt x="28926" y="0"/>
                  </a:cubicBezTo>
                  <a:close/>
                </a:path>
              </a:pathLst>
            </a:custGeom>
            <a:grpFill/>
          </p:spPr>
        </p:sp>
        <p:sp>
          <p:nvSpPr>
            <p:cNvPr id="11" name="TextBox 15">
              <a:extLst>
                <a:ext uri="{FF2B5EF4-FFF2-40B4-BE49-F238E27FC236}">
                  <a16:creationId xmlns:a16="http://schemas.microsoft.com/office/drawing/2014/main" id="{055D0843-A795-7FDF-1B62-A8E62C3CA1AC}"/>
                </a:ext>
              </a:extLst>
            </p:cNvPr>
            <p:cNvSpPr txBox="1"/>
            <p:nvPr/>
          </p:nvSpPr>
          <p:spPr>
            <a:xfrm>
              <a:off x="0" y="-38100"/>
              <a:ext cx="2114745" cy="54435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" name="Group 13">
            <a:extLst>
              <a:ext uri="{FF2B5EF4-FFF2-40B4-BE49-F238E27FC236}">
                <a16:creationId xmlns:a16="http://schemas.microsoft.com/office/drawing/2014/main" id="{6B05BAB8-CA4A-7C69-359F-DB2D641A577C}"/>
              </a:ext>
            </a:extLst>
          </p:cNvPr>
          <p:cNvGrpSpPr/>
          <p:nvPr/>
        </p:nvGrpSpPr>
        <p:grpSpPr>
          <a:xfrm>
            <a:off x="7251305" y="3862472"/>
            <a:ext cx="8487569" cy="3383294"/>
            <a:chOff x="0" y="0"/>
            <a:chExt cx="2114745" cy="506250"/>
          </a:xfrm>
        </p:grpSpPr>
        <p:sp>
          <p:nvSpPr>
            <p:cNvPr id="3" name="Freeform 14">
              <a:extLst>
                <a:ext uri="{FF2B5EF4-FFF2-40B4-BE49-F238E27FC236}">
                  <a16:creationId xmlns:a16="http://schemas.microsoft.com/office/drawing/2014/main" id="{0D93162C-3B64-7933-DA58-A87E9067F250}"/>
                </a:ext>
              </a:extLst>
            </p:cNvPr>
            <p:cNvSpPr/>
            <p:nvPr/>
          </p:nvSpPr>
          <p:spPr>
            <a:xfrm>
              <a:off x="0" y="0"/>
              <a:ext cx="2114745" cy="506250"/>
            </a:xfrm>
            <a:custGeom>
              <a:avLst/>
              <a:gdLst/>
              <a:ahLst/>
              <a:cxnLst/>
              <a:rect l="l" t="t" r="r" b="b"/>
              <a:pathLst>
                <a:path w="2114745" h="506250">
                  <a:moveTo>
                    <a:pt x="28926" y="0"/>
                  </a:moveTo>
                  <a:lnTo>
                    <a:pt x="2085819" y="0"/>
                  </a:lnTo>
                  <a:cubicBezTo>
                    <a:pt x="2093491" y="0"/>
                    <a:pt x="2100848" y="3048"/>
                    <a:pt x="2106273" y="8472"/>
                  </a:cubicBezTo>
                  <a:cubicBezTo>
                    <a:pt x="2111697" y="13897"/>
                    <a:pt x="2114745" y="21254"/>
                    <a:pt x="2114745" y="28926"/>
                  </a:cubicBezTo>
                  <a:lnTo>
                    <a:pt x="2114745" y="477325"/>
                  </a:lnTo>
                  <a:cubicBezTo>
                    <a:pt x="2114745" y="484996"/>
                    <a:pt x="2111697" y="492354"/>
                    <a:pt x="2106273" y="497778"/>
                  </a:cubicBezTo>
                  <a:cubicBezTo>
                    <a:pt x="2100848" y="503203"/>
                    <a:pt x="2093491" y="506250"/>
                    <a:pt x="2085819" y="506250"/>
                  </a:cubicBezTo>
                  <a:lnTo>
                    <a:pt x="28926" y="506250"/>
                  </a:lnTo>
                  <a:cubicBezTo>
                    <a:pt x="21254" y="506250"/>
                    <a:pt x="13897" y="503203"/>
                    <a:pt x="8472" y="497778"/>
                  </a:cubicBezTo>
                  <a:cubicBezTo>
                    <a:pt x="3048" y="492354"/>
                    <a:pt x="0" y="484996"/>
                    <a:pt x="0" y="477325"/>
                  </a:cubicBezTo>
                  <a:lnTo>
                    <a:pt x="0" y="28926"/>
                  </a:lnTo>
                  <a:cubicBezTo>
                    <a:pt x="0" y="21254"/>
                    <a:pt x="3048" y="13897"/>
                    <a:pt x="8472" y="8472"/>
                  </a:cubicBezTo>
                  <a:cubicBezTo>
                    <a:pt x="13897" y="3048"/>
                    <a:pt x="21254" y="0"/>
                    <a:pt x="28926" y="0"/>
                  </a:cubicBezTo>
                  <a:close/>
                </a:path>
              </a:pathLst>
            </a:custGeom>
            <a:solidFill>
              <a:srgbClr val="FCEADB"/>
            </a:solidFill>
          </p:spPr>
        </p:sp>
        <p:sp>
          <p:nvSpPr>
            <p:cNvPr id="4" name="TextBox 15">
              <a:extLst>
                <a:ext uri="{FF2B5EF4-FFF2-40B4-BE49-F238E27FC236}">
                  <a16:creationId xmlns:a16="http://schemas.microsoft.com/office/drawing/2014/main" id="{069BE6EB-AA5E-40FA-0566-9CE22772A160}"/>
                </a:ext>
              </a:extLst>
            </p:cNvPr>
            <p:cNvSpPr txBox="1"/>
            <p:nvPr/>
          </p:nvSpPr>
          <p:spPr>
            <a:xfrm>
              <a:off x="0" y="-38100"/>
              <a:ext cx="2114745" cy="54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487" name="Text Box 7">
            <a:extLst>
              <a:ext uri="{FF2B5EF4-FFF2-40B4-BE49-F238E27FC236}">
                <a16:creationId xmlns:a16="http://schemas.microsoft.com/office/drawing/2014/main" id="{93EE4F85-DD36-AE39-7A66-B9CA1D2F6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8000" y="2176463"/>
            <a:ext cx="345995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ja-JP" sz="2400" b="1" dirty="0">
                <a:latin typeface="TT Interphases" panose="020B0604020202020204" charset="0"/>
                <a:ea typeface="MS PGothic" panose="020B0600070205080204" pitchFamily="34" charset="-128"/>
                <a:cs typeface="Arial" panose="020B0604020202020204" pitchFamily="34" charset="0"/>
              </a:rPr>
              <a:t>ANGGARAN DASAR</a:t>
            </a:r>
          </a:p>
          <a:p>
            <a:pPr algn="ctr"/>
            <a:r>
              <a:rPr lang="en-US" altLang="ja-JP" sz="2400" b="1" dirty="0">
                <a:latin typeface="TT Interphases" panose="020B0604020202020204" charset="0"/>
                <a:ea typeface="MS PGothic" panose="020B0600070205080204" pitchFamily="34" charset="-128"/>
                <a:cs typeface="Arial" panose="020B0604020202020204" pitchFamily="34" charset="0"/>
              </a:rPr>
              <a:t> (AD)</a:t>
            </a:r>
          </a:p>
        </p:txBody>
      </p:sp>
      <p:sp>
        <p:nvSpPr>
          <p:cNvPr id="20489" name="Text Box 9">
            <a:extLst>
              <a:ext uri="{FF2B5EF4-FFF2-40B4-BE49-F238E27FC236}">
                <a16:creationId xmlns:a16="http://schemas.microsoft.com/office/drawing/2014/main" id="{83D817CC-C61E-1672-B6DD-802A005A7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3080" y="1799808"/>
            <a:ext cx="825103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altLang="ja-JP" sz="2400" dirty="0" err="1">
                <a:latin typeface="TT Interphases" panose="020B0604020202020204" charset="0"/>
                <a:ea typeface="MS PGothic" panose="020B0600070205080204" pitchFamily="34" charset="-128"/>
              </a:rPr>
              <a:t>Sebuah</a:t>
            </a:r>
            <a:r>
              <a:rPr lang="en-GB" altLang="ja-JP" sz="2400" dirty="0">
                <a:latin typeface="TT Interphases" panose="020B0604020202020204" charset="0"/>
                <a:ea typeface="MS PGothic" panose="020B0600070205080204" pitchFamily="34" charset="-128"/>
              </a:rPr>
              <a:t> </a:t>
            </a:r>
            <a:r>
              <a:rPr lang="en-GB" altLang="ja-JP" sz="2400" dirty="0" err="1">
                <a:latin typeface="TT Interphases" panose="020B0604020202020204" charset="0"/>
                <a:ea typeface="MS PGothic" panose="020B0600070205080204" pitchFamily="34" charset="-128"/>
              </a:rPr>
              <a:t>aturan</a:t>
            </a:r>
            <a:r>
              <a:rPr lang="en-GB" altLang="ja-JP" sz="2400" dirty="0">
                <a:latin typeface="TT Interphases" panose="020B0604020202020204" charset="0"/>
                <a:ea typeface="MS PGothic" panose="020B0600070205080204" pitchFamily="34" charset="-128"/>
              </a:rPr>
              <a:t> </a:t>
            </a:r>
            <a:r>
              <a:rPr lang="en-GB" altLang="ja-JP" sz="2400" dirty="0" err="1">
                <a:latin typeface="TT Interphases" panose="020B0604020202020204" charset="0"/>
                <a:ea typeface="MS PGothic" panose="020B0600070205080204" pitchFamily="34" charset="-128"/>
              </a:rPr>
              <a:t>dasar</a:t>
            </a:r>
            <a:r>
              <a:rPr lang="en-GB" altLang="ja-JP" sz="2400" dirty="0">
                <a:latin typeface="TT Interphases" panose="020B0604020202020204" charset="0"/>
                <a:ea typeface="MS PGothic" panose="020B0600070205080204" pitchFamily="34" charset="-128"/>
              </a:rPr>
              <a:t> </a:t>
            </a:r>
            <a:r>
              <a:rPr lang="en-GB" altLang="ja-JP" sz="2400" dirty="0" err="1">
                <a:latin typeface="TT Interphases" panose="020B0604020202020204" charset="0"/>
                <a:ea typeface="MS PGothic" panose="020B0600070205080204" pitchFamily="34" charset="-128"/>
              </a:rPr>
              <a:t>dari</a:t>
            </a:r>
            <a:r>
              <a:rPr lang="en-GB" altLang="ja-JP" sz="2400" dirty="0">
                <a:latin typeface="TT Interphases" panose="020B0604020202020204" charset="0"/>
                <a:ea typeface="MS PGothic" panose="020B0600070205080204" pitchFamily="34" charset="-128"/>
              </a:rPr>
              <a:t>  </a:t>
            </a:r>
            <a:r>
              <a:rPr lang="en-GB" altLang="ja-JP" sz="2400" dirty="0" err="1">
                <a:latin typeface="TT Interphases" panose="020B0604020202020204" charset="0"/>
                <a:ea typeface="MS PGothic" panose="020B0600070205080204" pitchFamily="34" charset="-128"/>
              </a:rPr>
              <a:t>organisasi</a:t>
            </a:r>
            <a:r>
              <a:rPr lang="en-GB" altLang="ja-JP" sz="2400" dirty="0">
                <a:latin typeface="TT Interphases" panose="020B0604020202020204" charset="0"/>
                <a:ea typeface="MS PGothic" panose="020B0600070205080204" pitchFamily="34" charset="-128"/>
              </a:rPr>
              <a:t> yang </a:t>
            </a:r>
            <a:r>
              <a:rPr lang="en-GB" altLang="ja-JP" sz="2400" dirty="0" err="1">
                <a:latin typeface="TT Interphases" panose="020B0604020202020204" charset="0"/>
                <a:ea typeface="MS PGothic" panose="020B0600070205080204" pitchFamily="34" charset="-128"/>
              </a:rPr>
              <a:t>disusun</a:t>
            </a:r>
            <a:r>
              <a:rPr lang="en-GB" altLang="ja-JP" sz="2400" dirty="0">
                <a:latin typeface="TT Interphases" panose="020B0604020202020204" charset="0"/>
                <a:ea typeface="MS PGothic" panose="020B0600070205080204" pitchFamily="34" charset="-128"/>
              </a:rPr>
              <a:t> oleh </a:t>
            </a:r>
            <a:r>
              <a:rPr lang="en-GB" altLang="ja-JP" sz="2400" dirty="0" err="1">
                <a:latin typeface="TT Interphases" panose="020B0604020202020204" charset="0"/>
                <a:ea typeface="MS PGothic" panose="020B0600070205080204" pitchFamily="34" charset="-128"/>
              </a:rPr>
              <a:t>pemilik</a:t>
            </a:r>
            <a:r>
              <a:rPr lang="en-GB" altLang="ja-JP" sz="2400" dirty="0">
                <a:latin typeface="TT Interphases" panose="020B0604020202020204" charset="0"/>
                <a:ea typeface="MS PGothic" panose="020B0600070205080204" pitchFamily="34" charset="-128"/>
              </a:rPr>
              <a:t> </a:t>
            </a:r>
            <a:r>
              <a:rPr lang="en-GB" altLang="ja-JP" sz="2400" dirty="0" err="1">
                <a:latin typeface="TT Interphases" panose="020B0604020202020204" charset="0"/>
                <a:ea typeface="MS PGothic" panose="020B0600070205080204" pitchFamily="34" charset="-128"/>
              </a:rPr>
              <a:t>organisasi</a:t>
            </a:r>
            <a:r>
              <a:rPr lang="en-GB" altLang="ja-JP" sz="2400" dirty="0">
                <a:latin typeface="TT Interphases" panose="020B0604020202020204" charset="0"/>
                <a:ea typeface="MS PGothic" panose="020B0600070205080204" pitchFamily="34" charset="-128"/>
              </a:rPr>
              <a:t> </a:t>
            </a:r>
            <a:r>
              <a:rPr lang="en-GB" altLang="ja-JP" sz="2400" dirty="0" err="1">
                <a:latin typeface="TT Interphases" panose="020B0604020202020204" charset="0"/>
                <a:ea typeface="MS PGothic" panose="020B0600070205080204" pitchFamily="34" charset="-128"/>
              </a:rPr>
              <a:t>dalam</a:t>
            </a:r>
            <a:r>
              <a:rPr lang="en-GB" altLang="ja-JP" sz="2400" dirty="0">
                <a:latin typeface="TT Interphases" panose="020B0604020202020204" charset="0"/>
                <a:ea typeface="MS PGothic" panose="020B0600070205080204" pitchFamily="34" charset="-128"/>
              </a:rPr>
              <a:t> </a:t>
            </a:r>
            <a:r>
              <a:rPr lang="en-GB" altLang="ja-JP" sz="2400" dirty="0" err="1">
                <a:latin typeface="TT Interphases" panose="020B0604020202020204" charset="0"/>
                <a:ea typeface="MS PGothic" panose="020B0600070205080204" pitchFamily="34" charset="-128"/>
              </a:rPr>
              <a:t>menentukan</a:t>
            </a:r>
            <a:r>
              <a:rPr lang="en-GB" altLang="ja-JP" sz="2400" dirty="0">
                <a:latin typeface="TT Interphases" panose="020B0604020202020204" charset="0"/>
                <a:ea typeface="MS PGothic" panose="020B0600070205080204" pitchFamily="34" charset="-128"/>
              </a:rPr>
              <a:t> </a:t>
            </a:r>
            <a:r>
              <a:rPr lang="en-GB" altLang="ja-JP" sz="2400" dirty="0" err="1">
                <a:latin typeface="TT Interphases" panose="020B0604020202020204" charset="0"/>
                <a:ea typeface="MS PGothic" panose="020B0600070205080204" pitchFamily="34" charset="-128"/>
              </a:rPr>
              <a:t>arah</a:t>
            </a:r>
            <a:r>
              <a:rPr lang="en-GB" altLang="ja-JP" sz="2400" dirty="0">
                <a:latin typeface="TT Interphases" panose="020B0604020202020204" charset="0"/>
                <a:ea typeface="MS PGothic" panose="020B0600070205080204" pitchFamily="34" charset="-128"/>
              </a:rPr>
              <a:t> dan </a:t>
            </a:r>
            <a:r>
              <a:rPr lang="en-GB" altLang="ja-JP" sz="2400" dirty="0" err="1">
                <a:latin typeface="TT Interphases" panose="020B0604020202020204" charset="0"/>
                <a:ea typeface="MS PGothic" panose="020B0600070205080204" pitchFamily="34" charset="-128"/>
              </a:rPr>
              <a:t>kebijakan</a:t>
            </a:r>
            <a:r>
              <a:rPr lang="en-GB" altLang="ja-JP" sz="2400" dirty="0">
                <a:latin typeface="TT Interphases" panose="020B0604020202020204" charset="0"/>
                <a:ea typeface="MS PGothic" panose="020B0600070205080204" pitchFamily="34" charset="-128"/>
              </a:rPr>
              <a:t> agar </a:t>
            </a:r>
            <a:r>
              <a:rPr lang="en-GB" altLang="ja-JP" sz="2400" dirty="0" err="1">
                <a:latin typeface="TT Interphases" panose="020B0604020202020204" charset="0"/>
                <a:ea typeface="MS PGothic" panose="020B0600070205080204" pitchFamily="34" charset="-128"/>
              </a:rPr>
              <a:t>tujuan</a:t>
            </a:r>
            <a:r>
              <a:rPr lang="en-GB" altLang="ja-JP" sz="2400" dirty="0">
                <a:latin typeface="TT Interphases" panose="020B0604020202020204" charset="0"/>
                <a:ea typeface="MS PGothic" panose="020B0600070205080204" pitchFamily="34" charset="-128"/>
              </a:rPr>
              <a:t> yang </a:t>
            </a:r>
            <a:r>
              <a:rPr lang="en-GB" altLang="ja-JP" sz="2400" dirty="0" err="1">
                <a:latin typeface="TT Interphases" panose="020B0604020202020204" charset="0"/>
                <a:ea typeface="MS PGothic" panose="020B0600070205080204" pitchFamily="34" charset="-128"/>
              </a:rPr>
              <a:t>diharapkan</a:t>
            </a:r>
            <a:r>
              <a:rPr lang="en-GB" altLang="ja-JP" sz="2400" dirty="0">
                <a:latin typeface="TT Interphases" panose="020B0604020202020204" charset="0"/>
                <a:ea typeface="MS PGothic" panose="020B0600070205080204" pitchFamily="34" charset="-128"/>
              </a:rPr>
              <a:t> </a:t>
            </a:r>
            <a:r>
              <a:rPr lang="en-GB" altLang="ja-JP" sz="2400" dirty="0" err="1">
                <a:latin typeface="TT Interphases" panose="020B0604020202020204" charset="0"/>
                <a:ea typeface="MS PGothic" panose="020B0600070205080204" pitchFamily="34" charset="-128"/>
              </a:rPr>
              <a:t>dapat</a:t>
            </a:r>
            <a:r>
              <a:rPr lang="en-GB" altLang="ja-JP" sz="2400" dirty="0">
                <a:latin typeface="TT Interphases" panose="020B0604020202020204" charset="0"/>
                <a:ea typeface="MS PGothic" panose="020B0600070205080204" pitchFamily="34" charset="-128"/>
              </a:rPr>
              <a:t> </a:t>
            </a:r>
            <a:r>
              <a:rPr lang="en-GB" altLang="ja-JP" sz="2400" dirty="0" err="1">
                <a:latin typeface="TT Interphases" panose="020B0604020202020204" charset="0"/>
                <a:ea typeface="MS PGothic" panose="020B0600070205080204" pitchFamily="34" charset="-128"/>
              </a:rPr>
              <a:t>tercapai</a:t>
            </a:r>
            <a:r>
              <a:rPr lang="en-GB" altLang="ja-JP" sz="2400" dirty="0">
                <a:latin typeface="TT Interphases" panose="020B0604020202020204" charset="0"/>
                <a:ea typeface="MS PGothic" panose="020B0600070205080204" pitchFamily="34" charset="-128"/>
              </a:rPr>
              <a:t>. </a:t>
            </a:r>
            <a:endParaRPr lang="en-US" altLang="ja-JP" sz="2400" dirty="0">
              <a:latin typeface="TT Interphases" panose="020B0604020202020204" charset="0"/>
              <a:ea typeface="MS PGothic" panose="020B0600070205080204" pitchFamily="34" charset="-128"/>
            </a:endParaRPr>
          </a:p>
        </p:txBody>
      </p:sp>
      <p:sp>
        <p:nvSpPr>
          <p:cNvPr id="20490" name="Text Box 10">
            <a:extLst>
              <a:ext uri="{FF2B5EF4-FFF2-40B4-BE49-F238E27FC236}">
                <a16:creationId xmlns:a16="http://schemas.microsoft.com/office/drawing/2014/main" id="{C2EF07B6-6153-7052-2AE1-E41AE0127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4159" y="7736682"/>
            <a:ext cx="345995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ja-JP" sz="2400" b="1" dirty="0">
                <a:latin typeface="TT Interphases" panose="020B0604020202020204" charset="0"/>
                <a:ea typeface="MS PGothic" panose="020B0600070205080204" pitchFamily="34" charset="-128"/>
              </a:rPr>
              <a:t>ANGGARAN RUMAH TANGGA </a:t>
            </a:r>
          </a:p>
          <a:p>
            <a:pPr algn="ctr"/>
            <a:r>
              <a:rPr lang="en-US" altLang="ja-JP" sz="2400" b="1" dirty="0">
                <a:latin typeface="TT Interphases" panose="020B0604020202020204" charset="0"/>
                <a:ea typeface="MS PGothic" panose="020B0600070205080204" pitchFamily="34" charset="-128"/>
              </a:rPr>
              <a:t>(ART)</a:t>
            </a:r>
          </a:p>
        </p:txBody>
      </p:sp>
      <p:grpSp>
        <p:nvGrpSpPr>
          <p:cNvPr id="20507" name="Group 27">
            <a:extLst>
              <a:ext uri="{FF2B5EF4-FFF2-40B4-BE49-F238E27FC236}">
                <a16:creationId xmlns:a16="http://schemas.microsoft.com/office/drawing/2014/main" id="{0B9FE071-FEE0-FA63-9730-FEC8D6507D96}"/>
              </a:ext>
            </a:extLst>
          </p:cNvPr>
          <p:cNvGrpSpPr>
            <a:grpSpLocks/>
          </p:cNvGrpSpPr>
          <p:nvPr/>
        </p:nvGrpSpPr>
        <p:grpSpPr bwMode="auto">
          <a:xfrm>
            <a:off x="7610477" y="3983685"/>
            <a:ext cx="8048625" cy="3048000"/>
            <a:chOff x="1927" y="1550"/>
            <a:chExt cx="3380" cy="1280"/>
          </a:xfrm>
        </p:grpSpPr>
        <p:sp>
          <p:nvSpPr>
            <p:cNvPr id="20503" name="Text Box 23">
              <a:extLst>
                <a:ext uri="{FF2B5EF4-FFF2-40B4-BE49-F238E27FC236}">
                  <a16:creationId xmlns:a16="http://schemas.microsoft.com/office/drawing/2014/main" id="{CF8E40A7-7914-8471-1EBA-1279719069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7" y="1550"/>
              <a:ext cx="1679" cy="1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GB" altLang="en-US" dirty="0">
                <a:latin typeface="TT Interphases" panose="020B0604020202020204" charset="0"/>
              </a:endParaRPr>
            </a:p>
            <a:p>
              <a:pPr>
                <a:buFontTx/>
                <a:buAutoNum type="arabicPeriod"/>
              </a:pPr>
              <a:r>
                <a:rPr lang="en-GB" altLang="en-US" dirty="0">
                  <a:latin typeface="TT Interphases" panose="020B0604020202020204" charset="0"/>
                </a:rPr>
                <a:t> Nama, </a:t>
              </a:r>
              <a:r>
                <a:rPr lang="en-GB" altLang="en-US" dirty="0" err="1">
                  <a:latin typeface="TT Interphases" panose="020B0604020202020204" charset="0"/>
                </a:rPr>
                <a:t>Tempat</a:t>
              </a:r>
              <a:r>
                <a:rPr lang="en-GB" altLang="en-US" dirty="0">
                  <a:latin typeface="TT Interphases" panose="020B0604020202020204" charset="0"/>
                </a:rPr>
                <a:t>      </a:t>
              </a:r>
              <a:r>
                <a:rPr lang="en-GB" altLang="en-US" dirty="0" err="1">
                  <a:latin typeface="TT Interphases" panose="020B0604020202020204" charset="0"/>
                </a:rPr>
                <a:t>Kedudukan</a:t>
              </a:r>
              <a:r>
                <a:rPr lang="en-GB" altLang="en-US" dirty="0">
                  <a:latin typeface="TT Interphases" panose="020B0604020202020204" charset="0"/>
                </a:rPr>
                <a:t> dan    </a:t>
              </a:r>
              <a:r>
                <a:rPr lang="en-GB" altLang="en-US" dirty="0" err="1">
                  <a:latin typeface="TT Interphases" panose="020B0604020202020204" charset="0"/>
                </a:rPr>
                <a:t>Lingkup</a:t>
              </a:r>
              <a:r>
                <a:rPr lang="en-GB" altLang="en-US" dirty="0">
                  <a:latin typeface="TT Interphases" panose="020B0604020202020204" charset="0"/>
                </a:rPr>
                <a:t> </a:t>
              </a:r>
              <a:r>
                <a:rPr lang="en-GB" altLang="en-US" dirty="0" err="1">
                  <a:latin typeface="TT Interphases" panose="020B0604020202020204" charset="0"/>
                </a:rPr>
                <a:t>Kerja</a:t>
              </a:r>
              <a:r>
                <a:rPr lang="en-GB" altLang="en-US" dirty="0">
                  <a:latin typeface="TT Interphases" panose="020B0604020202020204" charset="0"/>
                </a:rPr>
                <a:t> </a:t>
              </a:r>
            </a:p>
            <a:p>
              <a:pPr marL="542925" indent="-542925">
                <a:buFontTx/>
                <a:buAutoNum type="arabicPeriod"/>
              </a:pPr>
              <a:r>
                <a:rPr lang="en-GB" altLang="en-US" dirty="0">
                  <a:latin typeface="TT Interphases" panose="020B0604020202020204" charset="0"/>
                </a:rPr>
                <a:t>Azas, Tujuan dan Sifat </a:t>
              </a:r>
            </a:p>
            <a:p>
              <a:pPr marL="542925" indent="-542925">
                <a:buFontTx/>
                <a:buAutoNum type="arabicPeriod"/>
              </a:pPr>
              <a:r>
                <a:rPr lang="en-GB" altLang="en-US" dirty="0" err="1">
                  <a:latin typeface="TT Interphases" panose="020B0604020202020204" charset="0"/>
                </a:rPr>
                <a:t>Kegiatan</a:t>
              </a:r>
              <a:r>
                <a:rPr lang="en-GB" altLang="en-US" dirty="0">
                  <a:latin typeface="TT Interphases" panose="020B0604020202020204" charset="0"/>
                </a:rPr>
                <a:t> Usaha </a:t>
              </a:r>
            </a:p>
            <a:p>
              <a:pPr marL="542925" indent="-542925">
                <a:buFontTx/>
                <a:buAutoNum type="arabicPeriod"/>
              </a:pPr>
              <a:r>
                <a:rPr lang="en-GB" altLang="en-US" dirty="0" err="1">
                  <a:latin typeface="TT Interphases" panose="020B0604020202020204" charset="0"/>
                </a:rPr>
                <a:t>Sumber</a:t>
              </a:r>
              <a:r>
                <a:rPr lang="en-GB" altLang="en-US" dirty="0">
                  <a:latin typeface="TT Interphases" panose="020B0604020202020204" charset="0"/>
                </a:rPr>
                <a:t> Dana</a:t>
              </a:r>
            </a:p>
            <a:p>
              <a:pPr marL="542925" indent="-542925">
                <a:buFontTx/>
                <a:buAutoNum type="arabicPeriod"/>
              </a:pPr>
              <a:r>
                <a:rPr lang="en-GB" altLang="en-US" dirty="0" err="1">
                  <a:latin typeface="TT Interphases" panose="020B0604020202020204" charset="0"/>
                </a:rPr>
                <a:t>Keuntungan</a:t>
              </a:r>
              <a:endParaRPr lang="en-US" altLang="en-US" dirty="0">
                <a:latin typeface="TT Interphases" panose="020B0604020202020204" charset="0"/>
              </a:endParaRPr>
            </a:p>
          </p:txBody>
        </p:sp>
        <p:sp>
          <p:nvSpPr>
            <p:cNvPr id="20504" name="Text Box 24">
              <a:extLst>
                <a:ext uri="{FF2B5EF4-FFF2-40B4-BE49-F238E27FC236}">
                  <a16:creationId xmlns:a16="http://schemas.microsoft.com/office/drawing/2014/main" id="{B673D011-E815-E928-2ADB-0A7BB4EE3E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0" y="1725"/>
              <a:ext cx="1837" cy="9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GB" altLang="en-US" dirty="0">
                  <a:latin typeface="Arial Narrow" panose="020B0606020202030204" pitchFamily="34" charset="0"/>
                </a:rPr>
                <a:t>6</a:t>
              </a:r>
              <a:r>
                <a:rPr lang="en-GB" altLang="en-US" dirty="0">
                  <a:latin typeface="TT Interphases" panose="020B0604020202020204" charset="0"/>
                </a:rPr>
                <a:t>.  </a:t>
              </a:r>
              <a:r>
                <a:rPr lang="en-GB" altLang="en-US" dirty="0" err="1">
                  <a:latin typeface="TT Interphases" panose="020B0604020202020204" charset="0"/>
                </a:rPr>
                <a:t>Keanggotaan</a:t>
              </a:r>
              <a:endParaRPr lang="en-GB" altLang="en-US" dirty="0">
                <a:latin typeface="TT Interphases" panose="020B0604020202020204" charset="0"/>
              </a:endParaRPr>
            </a:p>
            <a:p>
              <a:r>
                <a:rPr lang="en-GB" altLang="en-US" dirty="0">
                  <a:latin typeface="TT Interphases" panose="020B0604020202020204" charset="0"/>
                </a:rPr>
                <a:t>7.  </a:t>
              </a:r>
              <a:r>
                <a:rPr lang="en-GB" altLang="en-US" dirty="0" err="1">
                  <a:latin typeface="TT Interphases" panose="020B0604020202020204" charset="0"/>
                </a:rPr>
                <a:t>Hak</a:t>
              </a:r>
              <a:r>
                <a:rPr lang="en-GB" altLang="en-US" dirty="0">
                  <a:latin typeface="TT Interphases" panose="020B0604020202020204" charset="0"/>
                </a:rPr>
                <a:t> dan </a:t>
              </a:r>
              <a:r>
                <a:rPr lang="en-GB" altLang="en-US" dirty="0" err="1">
                  <a:latin typeface="TT Interphases" panose="020B0604020202020204" charset="0"/>
                </a:rPr>
                <a:t>Kewajiban</a:t>
              </a:r>
              <a:r>
                <a:rPr lang="en-GB" altLang="en-US" dirty="0">
                  <a:latin typeface="TT Interphases" panose="020B0604020202020204" charset="0"/>
                </a:rPr>
                <a:t> </a:t>
              </a:r>
              <a:r>
                <a:rPr lang="en-GB" altLang="en-US" dirty="0" err="1">
                  <a:latin typeface="TT Interphases" panose="020B0604020202020204" charset="0"/>
                </a:rPr>
                <a:t>Anggota</a:t>
              </a:r>
              <a:endParaRPr lang="en-GB" altLang="en-US" dirty="0">
                <a:latin typeface="TT Interphases" panose="020B0604020202020204" charset="0"/>
              </a:endParaRPr>
            </a:p>
            <a:p>
              <a:r>
                <a:rPr lang="en-GB" altLang="en-US" dirty="0">
                  <a:latin typeface="TT Interphases" panose="020B0604020202020204" charset="0"/>
                </a:rPr>
                <a:t>8.  </a:t>
              </a:r>
              <a:r>
                <a:rPr lang="en-GB" altLang="en-US" dirty="0" err="1">
                  <a:latin typeface="TT Interphases" panose="020B0604020202020204" charset="0"/>
                </a:rPr>
                <a:t>Kepengurusan</a:t>
              </a:r>
              <a:endParaRPr lang="en-GB" altLang="en-US" dirty="0">
                <a:latin typeface="TT Interphases" panose="020B0604020202020204" charset="0"/>
              </a:endParaRPr>
            </a:p>
            <a:p>
              <a:r>
                <a:rPr lang="en-GB" altLang="en-US" dirty="0">
                  <a:latin typeface="TT Interphases" panose="020B0604020202020204" charset="0"/>
                </a:rPr>
                <a:t>9.  </a:t>
              </a:r>
              <a:r>
                <a:rPr lang="en-GB" altLang="en-US" dirty="0" err="1">
                  <a:latin typeface="TT Interphases" panose="020B0604020202020204" charset="0"/>
                </a:rPr>
                <a:t>Rapat</a:t>
              </a:r>
              <a:r>
                <a:rPr lang="en-GB" altLang="en-US" dirty="0">
                  <a:latin typeface="TT Interphases" panose="020B0604020202020204" charset="0"/>
                </a:rPr>
                <a:t> </a:t>
              </a:r>
              <a:r>
                <a:rPr lang="en-GB" altLang="en-US" dirty="0" err="1">
                  <a:latin typeface="TT Interphases" panose="020B0604020202020204" charset="0"/>
                </a:rPr>
                <a:t>Anggota</a:t>
              </a:r>
              <a:endParaRPr lang="en-GB" altLang="en-US" dirty="0">
                <a:latin typeface="TT Interphases" panose="020B0604020202020204" charset="0"/>
              </a:endParaRPr>
            </a:p>
            <a:p>
              <a:r>
                <a:rPr lang="en-GB" altLang="en-US" dirty="0">
                  <a:latin typeface="TT Interphases" panose="020B0604020202020204" charset="0"/>
                </a:rPr>
                <a:t>10.Perubahan </a:t>
              </a:r>
              <a:r>
                <a:rPr lang="en-GB" altLang="en-US" dirty="0" err="1">
                  <a:latin typeface="TT Interphases" panose="020B0604020202020204" charset="0"/>
                </a:rPr>
                <a:t>Anggaran</a:t>
              </a:r>
              <a:r>
                <a:rPr lang="en-GB" altLang="en-US" dirty="0">
                  <a:latin typeface="TT Interphases" panose="020B0604020202020204" charset="0"/>
                </a:rPr>
                <a:t> Dasar</a:t>
              </a:r>
            </a:p>
            <a:p>
              <a:r>
                <a:rPr lang="en-GB" altLang="en-US" dirty="0">
                  <a:latin typeface="TT Interphases" panose="020B0604020202020204" charset="0"/>
                </a:rPr>
                <a:t>11.Penutup.</a:t>
              </a:r>
              <a:endParaRPr lang="en-US" altLang="en-US" dirty="0">
                <a:latin typeface="TT Interphases" panose="020B0604020202020204" charset="0"/>
              </a:endParaRPr>
            </a:p>
          </p:txBody>
        </p:sp>
      </p:grpSp>
      <p:sp>
        <p:nvSpPr>
          <p:cNvPr id="20505" name="Text Box 25">
            <a:extLst>
              <a:ext uri="{FF2B5EF4-FFF2-40B4-BE49-F238E27FC236}">
                <a16:creationId xmlns:a16="http://schemas.microsoft.com/office/drawing/2014/main" id="{5091D976-9038-991D-0E0F-B269113B3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8618" y="3967314"/>
            <a:ext cx="34599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ja-JP" sz="2400" b="1" dirty="0" err="1">
                <a:latin typeface="TT Interphases" panose="020B0604020202020204" charset="0"/>
                <a:ea typeface="MS PGothic" panose="020B0600070205080204" pitchFamily="34" charset="-128"/>
                <a:cs typeface="Arial" panose="020B0604020202020204" pitchFamily="34" charset="0"/>
              </a:rPr>
              <a:t>Unsur-Unsur</a:t>
            </a:r>
            <a:r>
              <a:rPr lang="en-US" altLang="ja-JP" sz="2400" b="1" dirty="0">
                <a:latin typeface="TT Interphases" panose="020B0604020202020204" charset="0"/>
                <a:ea typeface="MS PGothic" panose="020B0600070205080204" pitchFamily="34" charset="-128"/>
                <a:cs typeface="Arial" panose="020B0604020202020204" pitchFamily="34" charset="0"/>
              </a:rPr>
              <a:t> AD</a:t>
            </a:r>
          </a:p>
        </p:txBody>
      </p:sp>
      <p:sp>
        <p:nvSpPr>
          <p:cNvPr id="20508" name="Text Box 28">
            <a:extLst>
              <a:ext uri="{FF2B5EF4-FFF2-40B4-BE49-F238E27FC236}">
                <a16:creationId xmlns:a16="http://schemas.microsoft.com/office/drawing/2014/main" id="{582FC4E2-9439-A10A-2655-4E673B423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3080" y="7525324"/>
            <a:ext cx="4536281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AutoNum type="arabicPeriod"/>
            </a:pP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Keanggotaan</a:t>
            </a:r>
            <a:endParaRPr lang="en-GB" altLang="en-US" sz="2000" dirty="0">
              <a:solidFill>
                <a:schemeClr val="bg1"/>
              </a:solidFill>
              <a:latin typeface="TT Interphases" panose="020B0604020202020204" charset="0"/>
            </a:endParaRPr>
          </a:p>
          <a:p>
            <a:pPr>
              <a:buFontTx/>
              <a:buAutoNum type="arabicPeriod"/>
            </a:pP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Hak</a:t>
            </a:r>
            <a:r>
              <a:rPr lang="en-GB" altLang="en-US" sz="2000" dirty="0">
                <a:solidFill>
                  <a:schemeClr val="bg1"/>
                </a:solidFill>
                <a:latin typeface="TT Interphases" panose="020B0604020202020204" charset="0"/>
              </a:rPr>
              <a:t> dan </a:t>
            </a: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Kewajiban</a:t>
            </a:r>
            <a:r>
              <a:rPr lang="en-GB" altLang="en-US" sz="2000" dirty="0">
                <a:solidFill>
                  <a:schemeClr val="bg1"/>
                </a:solidFill>
                <a:latin typeface="TT Interphases" panose="020B0604020202020204" charset="0"/>
              </a:rPr>
              <a:t> </a:t>
            </a: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Anggota</a:t>
            </a:r>
            <a:endParaRPr lang="en-GB" altLang="en-US" sz="2000" dirty="0">
              <a:solidFill>
                <a:schemeClr val="bg1"/>
              </a:solidFill>
              <a:latin typeface="TT Interphases" panose="020B0604020202020204" charset="0"/>
            </a:endParaRPr>
          </a:p>
          <a:p>
            <a:pPr>
              <a:buFontTx/>
              <a:buAutoNum type="arabicPeriod"/>
            </a:pP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Kepengurusan</a:t>
            </a:r>
            <a:endParaRPr lang="en-GB" altLang="en-US" sz="2000" dirty="0">
              <a:solidFill>
                <a:schemeClr val="bg1"/>
              </a:solidFill>
              <a:latin typeface="TT Interphases" panose="020B0604020202020204" charset="0"/>
            </a:endParaRPr>
          </a:p>
          <a:p>
            <a:pPr>
              <a:buFontTx/>
              <a:buAutoNum type="arabicPeriod"/>
            </a:pP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Pemilihan</a:t>
            </a:r>
            <a:r>
              <a:rPr lang="en-GB" altLang="en-US" sz="2000" dirty="0">
                <a:solidFill>
                  <a:schemeClr val="bg1"/>
                </a:solidFill>
                <a:latin typeface="TT Interphases" panose="020B0604020202020204" charset="0"/>
              </a:rPr>
              <a:t> </a:t>
            </a: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Pengurus</a:t>
            </a:r>
            <a:endParaRPr lang="en-GB" altLang="en-US" sz="2000" dirty="0">
              <a:solidFill>
                <a:schemeClr val="bg1"/>
              </a:solidFill>
              <a:latin typeface="TT Interphases" panose="020B0604020202020204" charset="0"/>
            </a:endParaRPr>
          </a:p>
          <a:p>
            <a:pPr>
              <a:buFontTx/>
              <a:buAutoNum type="arabicPeriod"/>
            </a:pP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Jabatan</a:t>
            </a:r>
            <a:r>
              <a:rPr lang="en-GB" altLang="en-US" sz="2000" dirty="0">
                <a:solidFill>
                  <a:schemeClr val="bg1"/>
                </a:solidFill>
                <a:latin typeface="TT Interphases" panose="020B0604020202020204" charset="0"/>
              </a:rPr>
              <a:t> </a:t>
            </a: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Dalam</a:t>
            </a:r>
            <a:r>
              <a:rPr lang="en-GB" altLang="en-US" sz="2000" dirty="0">
                <a:solidFill>
                  <a:schemeClr val="bg1"/>
                </a:solidFill>
                <a:latin typeface="TT Interphases" panose="020B0604020202020204" charset="0"/>
              </a:rPr>
              <a:t> </a:t>
            </a: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Kepengurusan</a:t>
            </a:r>
            <a:endParaRPr lang="en-GB" altLang="en-US" sz="2000" dirty="0">
              <a:solidFill>
                <a:schemeClr val="bg1"/>
              </a:solidFill>
              <a:latin typeface="TT Interphases" panose="020B0604020202020204" charset="0"/>
            </a:endParaRPr>
          </a:p>
          <a:p>
            <a:pPr>
              <a:buFontTx/>
              <a:buAutoNum type="arabicPeriod"/>
            </a:pP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Pengelola</a:t>
            </a:r>
            <a:endParaRPr lang="en-GB" altLang="en-US" sz="2000" dirty="0">
              <a:solidFill>
                <a:schemeClr val="bg1"/>
              </a:solidFill>
              <a:latin typeface="TT Interphases" panose="020B0604020202020204" charset="0"/>
            </a:endParaRPr>
          </a:p>
          <a:p>
            <a:pPr>
              <a:buFontTx/>
              <a:buAutoNum type="arabicPeriod"/>
            </a:pP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Kegiatan</a:t>
            </a:r>
            <a:r>
              <a:rPr lang="en-GB" altLang="en-US" sz="2000" dirty="0">
                <a:solidFill>
                  <a:schemeClr val="bg1"/>
                </a:solidFill>
                <a:latin typeface="TT Interphases" panose="020B0604020202020204" charset="0"/>
              </a:rPr>
              <a:t> Usaha</a:t>
            </a:r>
          </a:p>
        </p:txBody>
      </p:sp>
      <p:sp>
        <p:nvSpPr>
          <p:cNvPr id="20509" name="Text Box 29">
            <a:extLst>
              <a:ext uri="{FF2B5EF4-FFF2-40B4-BE49-F238E27FC236}">
                <a16:creationId xmlns:a16="http://schemas.microsoft.com/office/drawing/2014/main" id="{CBF32E5A-975D-15C4-DB1F-4E95F4F3F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3594" y="7520203"/>
            <a:ext cx="434102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AutoNum type="arabicPeriod" startAt="8"/>
            </a:pPr>
            <a:r>
              <a:rPr lang="en-GB" altLang="en-US" sz="2000" dirty="0">
                <a:solidFill>
                  <a:schemeClr val="bg1"/>
                </a:solidFill>
                <a:latin typeface="TT Interphases" panose="020B0604020202020204" charset="0"/>
              </a:rPr>
              <a:t>Modal dan </a:t>
            </a: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Simpanan</a:t>
            </a:r>
            <a:r>
              <a:rPr lang="en-GB" altLang="en-US" sz="2000" dirty="0">
                <a:solidFill>
                  <a:schemeClr val="bg1"/>
                </a:solidFill>
                <a:latin typeface="TT Interphases" panose="020B0604020202020204" charset="0"/>
              </a:rPr>
              <a:t> </a:t>
            </a: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Anggota</a:t>
            </a:r>
            <a:endParaRPr lang="en-GB" altLang="en-US" sz="2000" dirty="0">
              <a:solidFill>
                <a:schemeClr val="bg1"/>
              </a:solidFill>
              <a:latin typeface="TT Interphases" panose="020B0604020202020204" charset="0"/>
            </a:endParaRPr>
          </a:p>
          <a:p>
            <a:pPr>
              <a:buFontTx/>
              <a:buAutoNum type="arabicPeriod" startAt="8"/>
            </a:pPr>
            <a:r>
              <a:rPr lang="en-GB" altLang="en-US" sz="2000" dirty="0">
                <a:solidFill>
                  <a:schemeClr val="bg1"/>
                </a:solidFill>
                <a:latin typeface="TT Interphases" panose="020B0604020202020204" charset="0"/>
              </a:rPr>
              <a:t> </a:t>
            </a: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Pembiayaan</a:t>
            </a:r>
            <a:endParaRPr lang="en-GB" altLang="en-US" sz="2000" dirty="0">
              <a:solidFill>
                <a:schemeClr val="bg1"/>
              </a:solidFill>
              <a:latin typeface="TT Interphases" panose="020B0604020202020204" charset="0"/>
            </a:endParaRPr>
          </a:p>
          <a:p>
            <a:pPr>
              <a:buFontTx/>
              <a:buAutoNum type="arabicPeriod" startAt="8"/>
            </a:pPr>
            <a:r>
              <a:rPr lang="en-GB" altLang="en-US" sz="2000" dirty="0">
                <a:solidFill>
                  <a:schemeClr val="bg1"/>
                </a:solidFill>
                <a:latin typeface="TT Interphases" panose="020B0604020202020204" charset="0"/>
              </a:rPr>
              <a:t> </a:t>
            </a: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Pembinaan</a:t>
            </a:r>
            <a:r>
              <a:rPr lang="en-GB" altLang="en-US" sz="2000" dirty="0">
                <a:solidFill>
                  <a:schemeClr val="bg1"/>
                </a:solidFill>
                <a:latin typeface="TT Interphases" panose="020B0604020202020204" charset="0"/>
              </a:rPr>
              <a:t>, </a:t>
            </a: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Pengawasan</a:t>
            </a:r>
            <a:r>
              <a:rPr lang="en-GB" altLang="en-US" sz="2000" dirty="0">
                <a:solidFill>
                  <a:schemeClr val="bg1"/>
                </a:solidFill>
                <a:latin typeface="TT Interphases" panose="020B0604020202020204" charset="0"/>
              </a:rPr>
              <a:t> &amp; </a:t>
            </a: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Sanksi</a:t>
            </a:r>
            <a:endParaRPr lang="en-GB" altLang="en-US" sz="2000" dirty="0">
              <a:solidFill>
                <a:schemeClr val="bg1"/>
              </a:solidFill>
              <a:latin typeface="TT Interphases" panose="020B0604020202020204" charset="0"/>
            </a:endParaRPr>
          </a:p>
          <a:p>
            <a:pPr>
              <a:buFontTx/>
              <a:buAutoNum type="arabicPeriod" startAt="8"/>
            </a:pPr>
            <a:r>
              <a:rPr lang="en-GB" altLang="en-US" sz="2000" dirty="0">
                <a:solidFill>
                  <a:schemeClr val="bg1"/>
                </a:solidFill>
                <a:latin typeface="TT Interphases" panose="020B0604020202020204" charset="0"/>
              </a:rPr>
              <a:t> </a:t>
            </a: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Kelompok</a:t>
            </a:r>
            <a:r>
              <a:rPr lang="en-GB" altLang="en-US" sz="2000" dirty="0">
                <a:solidFill>
                  <a:schemeClr val="bg1"/>
                </a:solidFill>
                <a:latin typeface="TT Interphases" panose="020B0604020202020204" charset="0"/>
              </a:rPr>
              <a:t> </a:t>
            </a: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Binaan</a:t>
            </a:r>
            <a:endParaRPr lang="en-GB" altLang="en-US" sz="2000" dirty="0">
              <a:solidFill>
                <a:schemeClr val="bg1"/>
              </a:solidFill>
              <a:latin typeface="TT Interphases" panose="020B0604020202020204" charset="0"/>
            </a:endParaRPr>
          </a:p>
          <a:p>
            <a:pPr>
              <a:buFontTx/>
              <a:buAutoNum type="arabicPeriod" startAt="8"/>
            </a:pPr>
            <a:r>
              <a:rPr lang="en-GB" altLang="en-US" sz="2000" dirty="0">
                <a:solidFill>
                  <a:schemeClr val="bg1"/>
                </a:solidFill>
                <a:latin typeface="TT Interphases" panose="020B0604020202020204" charset="0"/>
              </a:rPr>
              <a:t> Sisa Hasil Usaha; </a:t>
            </a:r>
          </a:p>
          <a:p>
            <a:pPr>
              <a:buFontTx/>
              <a:buAutoNum type="arabicPeriod" startAt="8"/>
            </a:pPr>
            <a:r>
              <a:rPr lang="en-GB" altLang="en-US" sz="2000" dirty="0">
                <a:solidFill>
                  <a:schemeClr val="bg1"/>
                </a:solidFill>
                <a:latin typeface="TT Interphases" panose="020B0604020202020204" charset="0"/>
              </a:rPr>
              <a:t> </a:t>
            </a:r>
            <a:r>
              <a:rPr lang="en-GB" altLang="en-US" sz="2000" dirty="0" err="1">
                <a:solidFill>
                  <a:schemeClr val="bg1"/>
                </a:solidFill>
                <a:latin typeface="TT Interphases" panose="020B0604020202020204" charset="0"/>
              </a:rPr>
              <a:t>Perubahan</a:t>
            </a:r>
            <a:r>
              <a:rPr lang="en-GB" altLang="en-US" sz="2000" dirty="0">
                <a:solidFill>
                  <a:schemeClr val="bg1"/>
                </a:solidFill>
                <a:latin typeface="TT Interphases" panose="020B0604020202020204" charset="0"/>
              </a:rPr>
              <a:t> ART</a:t>
            </a:r>
            <a:endParaRPr lang="en-US" altLang="en-US" sz="2000" dirty="0">
              <a:solidFill>
                <a:schemeClr val="bg1"/>
              </a:solidFill>
              <a:latin typeface="TT Interphases" panose="020B0604020202020204" charset="0"/>
            </a:endParaRPr>
          </a:p>
        </p:txBody>
      </p:sp>
      <p:grpSp>
        <p:nvGrpSpPr>
          <p:cNvPr id="28" name="Group 2">
            <a:extLst>
              <a:ext uri="{FF2B5EF4-FFF2-40B4-BE49-F238E27FC236}">
                <a16:creationId xmlns:a16="http://schemas.microsoft.com/office/drawing/2014/main" id="{D7734003-E2F2-4A81-8053-5ECA49192C40}"/>
              </a:ext>
            </a:extLst>
          </p:cNvPr>
          <p:cNvGrpSpPr/>
          <p:nvPr/>
        </p:nvGrpSpPr>
        <p:grpSpPr>
          <a:xfrm>
            <a:off x="-842386" y="-274736"/>
            <a:ext cx="19511385" cy="1989236"/>
            <a:chOff x="0" y="-38100"/>
            <a:chExt cx="5745728" cy="721677"/>
          </a:xfrm>
        </p:grpSpPr>
        <p:sp>
          <p:nvSpPr>
            <p:cNvPr id="29" name="Freeform 3">
              <a:extLst>
                <a:ext uri="{FF2B5EF4-FFF2-40B4-BE49-F238E27FC236}">
                  <a16:creationId xmlns:a16="http://schemas.microsoft.com/office/drawing/2014/main" id="{F8E4D0E0-85F0-4AA4-B853-DF3DFB7289E0}"/>
                </a:ext>
              </a:extLst>
            </p:cNvPr>
            <p:cNvSpPr/>
            <p:nvPr/>
          </p:nvSpPr>
          <p:spPr>
            <a:xfrm>
              <a:off x="248066" y="93469"/>
              <a:ext cx="5497662" cy="590108"/>
            </a:xfrm>
            <a:custGeom>
              <a:avLst/>
              <a:gdLst/>
              <a:ahLst/>
              <a:cxnLst/>
              <a:rect l="l" t="t" r="r" b="b"/>
              <a:pathLst>
                <a:path w="5139864" h="640857">
                  <a:moveTo>
                    <a:pt x="0" y="0"/>
                  </a:moveTo>
                  <a:lnTo>
                    <a:pt x="5139864" y="0"/>
                  </a:lnTo>
                  <a:lnTo>
                    <a:pt x="5139864" y="640857"/>
                  </a:lnTo>
                  <a:lnTo>
                    <a:pt x="0" y="640857"/>
                  </a:lnTo>
                  <a:close/>
                </a:path>
              </a:pathLst>
            </a:custGeom>
            <a:solidFill>
              <a:srgbClr val="ACE2FD"/>
            </a:solidFill>
          </p:spPr>
          <p:txBody>
            <a:bodyPr/>
            <a:lstStyle/>
            <a:p>
              <a:pPr algn="ctr"/>
              <a:r>
                <a:rPr lang="en-US" sz="4800" dirty="0">
                  <a:latin typeface="Cooper Hewitt Bold" panose="020B0604020202020204" charset="0"/>
                  <a:ea typeface="Cooper Hewitt Bold" panose="020B0604020202020204" charset="0"/>
                </a:rPr>
                <a:t>CAKUPAN KLAUSUL DALAM ANGGARAN DASAR/ ANGGARAN RUMAH TANGGA (AD/ ART)</a:t>
              </a:r>
              <a:endParaRPr lang="en-ID" sz="4800" dirty="0">
                <a:latin typeface="Cooper Hewitt Bold" panose="020B0604020202020204" charset="0"/>
                <a:ea typeface="Cooper Hewitt Bold" panose="020B0604020202020204" charset="0"/>
              </a:endParaRPr>
            </a:p>
          </p:txBody>
        </p:sp>
        <p:sp>
          <p:nvSpPr>
            <p:cNvPr id="30" name="TextBox 4">
              <a:extLst>
                <a:ext uri="{FF2B5EF4-FFF2-40B4-BE49-F238E27FC236}">
                  <a16:creationId xmlns:a16="http://schemas.microsoft.com/office/drawing/2014/main" id="{115F4557-7184-43F4-AC82-57FB6A804DBE}"/>
                </a:ext>
              </a:extLst>
            </p:cNvPr>
            <p:cNvSpPr txBox="1"/>
            <p:nvPr/>
          </p:nvSpPr>
          <p:spPr>
            <a:xfrm>
              <a:off x="0" y="-38100"/>
              <a:ext cx="5139864" cy="678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rrow: Down 4">
            <a:extLst>
              <a:ext uri="{FF2B5EF4-FFF2-40B4-BE49-F238E27FC236}">
                <a16:creationId xmlns:a16="http://schemas.microsoft.com/office/drawing/2014/main" id="{2943A66C-69E4-AE23-BD4E-75B5371C59CE}"/>
              </a:ext>
            </a:extLst>
          </p:cNvPr>
          <p:cNvSpPr/>
          <p:nvPr/>
        </p:nvSpPr>
        <p:spPr>
          <a:xfrm>
            <a:off x="10926963" y="3128846"/>
            <a:ext cx="1017982" cy="704997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A2DCE6FF-D818-D255-5FF2-74123190DA82}"/>
              </a:ext>
            </a:extLst>
          </p:cNvPr>
          <p:cNvSpPr/>
          <p:nvPr/>
        </p:nvSpPr>
        <p:spPr>
          <a:xfrm rot="16200000">
            <a:off x="6469355" y="2138647"/>
            <a:ext cx="1017982" cy="704997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DCA53DB6-BFAF-2FF6-A70E-9B9EF7563306}"/>
              </a:ext>
            </a:extLst>
          </p:cNvPr>
          <p:cNvSpPr/>
          <p:nvPr/>
        </p:nvSpPr>
        <p:spPr>
          <a:xfrm>
            <a:off x="3711224" y="3324540"/>
            <a:ext cx="1604007" cy="4088291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8FE5E5C6-E2A7-C20E-F5EE-8512328AE020}"/>
              </a:ext>
            </a:extLst>
          </p:cNvPr>
          <p:cNvSpPr/>
          <p:nvPr/>
        </p:nvSpPr>
        <p:spPr>
          <a:xfrm rot="16200000">
            <a:off x="5850065" y="8399372"/>
            <a:ext cx="1017982" cy="704997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C2EF08CD-D677-FE6B-3D8B-A2B2AC2A1538}"/>
              </a:ext>
            </a:extLst>
          </p:cNvPr>
          <p:cNvSpPr/>
          <p:nvPr/>
        </p:nvSpPr>
        <p:spPr>
          <a:xfrm>
            <a:off x="-4927419" y="2202023"/>
            <a:ext cx="8230593" cy="6704192"/>
          </a:xfrm>
          <a:custGeom>
            <a:avLst/>
            <a:gdLst/>
            <a:ahLst/>
            <a:cxnLst/>
            <a:rect l="l" t="t" r="r" b="b"/>
            <a:pathLst>
              <a:path w="8230593" h="6704192">
                <a:moveTo>
                  <a:pt x="0" y="0"/>
                </a:moveTo>
                <a:lnTo>
                  <a:pt x="8230593" y="0"/>
                </a:lnTo>
                <a:lnTo>
                  <a:pt x="8230593" y="6704192"/>
                </a:lnTo>
                <a:lnTo>
                  <a:pt x="0" y="67041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3933024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7636" y="689115"/>
            <a:ext cx="20203272" cy="2677683"/>
            <a:chOff x="0" y="0"/>
            <a:chExt cx="5321026" cy="7052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21026" cy="705233"/>
            </a:xfrm>
            <a:custGeom>
              <a:avLst/>
              <a:gdLst/>
              <a:ahLst/>
              <a:cxnLst/>
              <a:rect l="l" t="t" r="r" b="b"/>
              <a:pathLst>
                <a:path w="5321026" h="705233">
                  <a:moveTo>
                    <a:pt x="0" y="0"/>
                  </a:moveTo>
                  <a:lnTo>
                    <a:pt x="5321026" y="0"/>
                  </a:lnTo>
                  <a:lnTo>
                    <a:pt x="5321026" y="705233"/>
                  </a:lnTo>
                  <a:lnTo>
                    <a:pt x="0" y="705233"/>
                  </a:lnTo>
                  <a:close/>
                </a:path>
              </a:pathLst>
            </a:custGeom>
            <a:solidFill>
              <a:srgbClr val="FCEAD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321026" cy="7433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901034" y="1018306"/>
            <a:ext cx="6485933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0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00000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POSITIONING DAN REPOSITIONING</a:t>
            </a:r>
          </a:p>
        </p:txBody>
      </p:sp>
      <p:sp>
        <p:nvSpPr>
          <p:cNvPr id="6" name="Freeform 6"/>
          <p:cNvSpPr/>
          <p:nvPr/>
        </p:nvSpPr>
        <p:spPr>
          <a:xfrm>
            <a:off x="12491706" y="1364213"/>
            <a:ext cx="1308437" cy="1308437"/>
          </a:xfrm>
          <a:custGeom>
            <a:avLst/>
            <a:gdLst/>
            <a:ahLst/>
            <a:cxnLst/>
            <a:rect l="l" t="t" r="r" b="b"/>
            <a:pathLst>
              <a:path w="1308437" h="1308437">
                <a:moveTo>
                  <a:pt x="0" y="0"/>
                </a:moveTo>
                <a:lnTo>
                  <a:pt x="1308436" y="0"/>
                </a:lnTo>
                <a:lnTo>
                  <a:pt x="1308436" y="1308437"/>
                </a:lnTo>
                <a:lnTo>
                  <a:pt x="0" y="13084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4487858" y="1364213"/>
            <a:ext cx="1308437" cy="1308437"/>
          </a:xfrm>
          <a:custGeom>
            <a:avLst/>
            <a:gdLst/>
            <a:ahLst/>
            <a:cxnLst/>
            <a:rect l="l" t="t" r="r" b="b"/>
            <a:pathLst>
              <a:path w="1308437" h="1308437">
                <a:moveTo>
                  <a:pt x="1308436" y="0"/>
                </a:moveTo>
                <a:lnTo>
                  <a:pt x="0" y="0"/>
                </a:lnTo>
                <a:lnTo>
                  <a:pt x="0" y="1308437"/>
                </a:lnTo>
                <a:lnTo>
                  <a:pt x="1308436" y="1308437"/>
                </a:lnTo>
                <a:lnTo>
                  <a:pt x="13084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654830" y="3627213"/>
            <a:ext cx="4962764" cy="4010685"/>
            <a:chOff x="0" y="0"/>
            <a:chExt cx="1307065" cy="12010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07065" cy="1201033"/>
            </a:xfrm>
            <a:custGeom>
              <a:avLst/>
              <a:gdLst/>
              <a:ahLst/>
              <a:cxnLst/>
              <a:rect l="l" t="t" r="r" b="b"/>
              <a:pathLst>
                <a:path w="1307065" h="1201033">
                  <a:moveTo>
                    <a:pt x="46800" y="0"/>
                  </a:moveTo>
                  <a:lnTo>
                    <a:pt x="1260265" y="0"/>
                  </a:lnTo>
                  <a:cubicBezTo>
                    <a:pt x="1272677" y="0"/>
                    <a:pt x="1284581" y="4931"/>
                    <a:pt x="1293358" y="13707"/>
                  </a:cubicBezTo>
                  <a:cubicBezTo>
                    <a:pt x="1302135" y="22484"/>
                    <a:pt x="1307065" y="34388"/>
                    <a:pt x="1307065" y="46800"/>
                  </a:cubicBezTo>
                  <a:lnTo>
                    <a:pt x="1307065" y="1154233"/>
                  </a:lnTo>
                  <a:cubicBezTo>
                    <a:pt x="1307065" y="1166645"/>
                    <a:pt x="1302135" y="1178549"/>
                    <a:pt x="1293358" y="1187325"/>
                  </a:cubicBezTo>
                  <a:cubicBezTo>
                    <a:pt x="1284581" y="1196102"/>
                    <a:pt x="1272677" y="1201033"/>
                    <a:pt x="1260265" y="1201033"/>
                  </a:cubicBezTo>
                  <a:lnTo>
                    <a:pt x="46800" y="1201033"/>
                  </a:lnTo>
                  <a:cubicBezTo>
                    <a:pt x="34388" y="1201033"/>
                    <a:pt x="22484" y="1196102"/>
                    <a:pt x="13707" y="1187325"/>
                  </a:cubicBezTo>
                  <a:cubicBezTo>
                    <a:pt x="4931" y="1178549"/>
                    <a:pt x="0" y="1166645"/>
                    <a:pt x="0" y="1154233"/>
                  </a:cubicBezTo>
                  <a:lnTo>
                    <a:pt x="0" y="46800"/>
                  </a:lnTo>
                  <a:cubicBezTo>
                    <a:pt x="0" y="34388"/>
                    <a:pt x="4931" y="22484"/>
                    <a:pt x="13707" y="13707"/>
                  </a:cubicBezTo>
                  <a:cubicBezTo>
                    <a:pt x="22484" y="4931"/>
                    <a:pt x="34388" y="0"/>
                    <a:pt x="46800" y="0"/>
                  </a:cubicBezTo>
                  <a:close/>
                </a:path>
              </a:pathLst>
            </a:custGeom>
            <a:solidFill>
              <a:srgbClr val="ACE2FD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307065" cy="1239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997144" y="3627213"/>
            <a:ext cx="5881318" cy="4259487"/>
            <a:chOff x="0" y="-38100"/>
            <a:chExt cx="1337853" cy="137615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37853" cy="1257674"/>
            </a:xfrm>
            <a:custGeom>
              <a:avLst/>
              <a:gdLst/>
              <a:ahLst/>
              <a:cxnLst/>
              <a:rect l="l" t="t" r="r" b="b"/>
              <a:pathLst>
                <a:path w="1307065" h="1338057">
                  <a:moveTo>
                    <a:pt x="46800" y="0"/>
                  </a:moveTo>
                  <a:lnTo>
                    <a:pt x="1260265" y="0"/>
                  </a:lnTo>
                  <a:cubicBezTo>
                    <a:pt x="1272677" y="0"/>
                    <a:pt x="1284581" y="4931"/>
                    <a:pt x="1293358" y="13707"/>
                  </a:cubicBezTo>
                  <a:cubicBezTo>
                    <a:pt x="1302135" y="22484"/>
                    <a:pt x="1307065" y="34388"/>
                    <a:pt x="1307065" y="46800"/>
                  </a:cubicBezTo>
                  <a:lnTo>
                    <a:pt x="1307065" y="1291257"/>
                  </a:lnTo>
                  <a:cubicBezTo>
                    <a:pt x="1307065" y="1303669"/>
                    <a:pt x="1302135" y="1315573"/>
                    <a:pt x="1293358" y="1324350"/>
                  </a:cubicBezTo>
                  <a:cubicBezTo>
                    <a:pt x="1284581" y="1333126"/>
                    <a:pt x="1272677" y="1338057"/>
                    <a:pt x="1260265" y="1338057"/>
                  </a:cubicBezTo>
                  <a:lnTo>
                    <a:pt x="46800" y="1338057"/>
                  </a:lnTo>
                  <a:cubicBezTo>
                    <a:pt x="34388" y="1338057"/>
                    <a:pt x="22484" y="1333126"/>
                    <a:pt x="13707" y="1324350"/>
                  </a:cubicBezTo>
                  <a:cubicBezTo>
                    <a:pt x="4931" y="1315573"/>
                    <a:pt x="0" y="1303669"/>
                    <a:pt x="0" y="1291257"/>
                  </a:cubicBezTo>
                  <a:lnTo>
                    <a:pt x="0" y="46800"/>
                  </a:lnTo>
                  <a:cubicBezTo>
                    <a:pt x="0" y="34388"/>
                    <a:pt x="4931" y="22484"/>
                    <a:pt x="13707" y="13707"/>
                  </a:cubicBezTo>
                  <a:cubicBezTo>
                    <a:pt x="22484" y="4931"/>
                    <a:pt x="34388" y="0"/>
                    <a:pt x="46800" y="0"/>
                  </a:cubicBezTo>
                  <a:close/>
                </a:path>
              </a:pathLst>
            </a:custGeom>
            <a:solidFill>
              <a:srgbClr val="ACE2FD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307065" cy="13761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5874" y="4454537"/>
            <a:ext cx="4240673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07"/>
              </a:lnSpc>
            </a:pPr>
            <a:r>
              <a:rPr lang="en-US" sz="280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. </a:t>
            </a:r>
          </a:p>
          <a:p>
            <a:pPr algn="just">
              <a:lnSpc>
                <a:spcPts val="3607"/>
              </a:lnSpc>
            </a:pPr>
            <a:endParaRPr lang="en-US" sz="3006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264070" y="3861389"/>
            <a:ext cx="5265196" cy="3236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27"/>
              </a:lnSpc>
            </a:pPr>
            <a:r>
              <a:rPr lang="sv-SE" sz="2400" b="1" dirty="0">
                <a:latin typeface="TT Interphases" panose="020B0604020202020204" charset="0"/>
              </a:rPr>
              <a:t>Repositioning </a:t>
            </a:r>
            <a:r>
              <a:rPr lang="en-ID" sz="2400" b="1" dirty="0" err="1">
                <a:latin typeface="TT Interphases" panose="020B0604020202020204" charset="0"/>
              </a:rPr>
              <a:t>organisasi</a:t>
            </a:r>
            <a:r>
              <a:rPr lang="en-ID" sz="2400" b="1" dirty="0">
                <a:latin typeface="TT Interphases" panose="020B0604020202020204" charset="0"/>
              </a:rPr>
              <a:t>/ </a:t>
            </a:r>
            <a:r>
              <a:rPr lang="en-ID" sz="2400" b="1" dirty="0" err="1">
                <a:latin typeface="TT Interphases" panose="020B0604020202020204" charset="0"/>
              </a:rPr>
              <a:t>kelompok</a:t>
            </a:r>
            <a:r>
              <a:rPr lang="sv-SE" sz="2400" b="1" dirty="0">
                <a:latin typeface="TT Interphases" panose="020B0604020202020204" charset="0"/>
              </a:rPr>
              <a:t> adalah proses mengubah atau menyesuaikan kembali positioning </a:t>
            </a:r>
            <a:r>
              <a:rPr lang="en-ID" sz="2400" b="1" dirty="0" err="1">
                <a:latin typeface="TT Interphases" panose="020B0604020202020204" charset="0"/>
              </a:rPr>
              <a:t>organisasi</a:t>
            </a:r>
            <a:r>
              <a:rPr lang="en-ID" sz="2400" b="1" dirty="0">
                <a:latin typeface="TT Interphases" panose="020B0604020202020204" charset="0"/>
              </a:rPr>
              <a:t>/ </a:t>
            </a:r>
            <a:r>
              <a:rPr lang="en-ID" sz="2400" b="1" dirty="0" err="1">
                <a:latin typeface="TT Interphases" panose="020B0604020202020204" charset="0"/>
              </a:rPr>
              <a:t>kelompok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sv-SE" sz="2400" b="1" dirty="0">
                <a:latin typeface="TT Interphases" panose="020B0604020202020204" charset="0"/>
              </a:rPr>
              <a:t>yang sudah ada karena tantangan dan kebutuhan organisasi/ kelompok dan perubahan atau kebutuhan strategis organisasi/ kelompok</a:t>
            </a:r>
            <a:endParaRPr lang="en-US" sz="2400" b="1" dirty="0">
              <a:solidFill>
                <a:srgbClr val="000000"/>
              </a:solidFill>
              <a:latin typeface="TT Interphases" panose="020B0604020202020204" charset="0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17" name="Freeform 17"/>
          <p:cNvSpPr/>
          <p:nvPr/>
        </p:nvSpPr>
        <p:spPr>
          <a:xfrm rot="5400000" flipH="1">
            <a:off x="1008462" y="8807164"/>
            <a:ext cx="352670" cy="1059936"/>
          </a:xfrm>
          <a:custGeom>
            <a:avLst/>
            <a:gdLst/>
            <a:ahLst/>
            <a:cxnLst/>
            <a:rect l="l" t="t" r="r" b="b"/>
            <a:pathLst>
              <a:path w="352670" h="1059936">
                <a:moveTo>
                  <a:pt x="352670" y="0"/>
                </a:moveTo>
                <a:lnTo>
                  <a:pt x="0" y="0"/>
                </a:lnTo>
                <a:lnTo>
                  <a:pt x="0" y="1059936"/>
                </a:lnTo>
                <a:lnTo>
                  <a:pt x="352670" y="1059936"/>
                </a:lnTo>
                <a:lnTo>
                  <a:pt x="35267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5400000" flipV="1">
            <a:off x="17172160" y="8807164"/>
            <a:ext cx="352670" cy="1059936"/>
          </a:xfrm>
          <a:custGeom>
            <a:avLst/>
            <a:gdLst/>
            <a:ahLst/>
            <a:cxnLst/>
            <a:rect l="l" t="t" r="r" b="b"/>
            <a:pathLst>
              <a:path w="352670" h="1059936">
                <a:moveTo>
                  <a:pt x="0" y="1059936"/>
                </a:moveTo>
                <a:lnTo>
                  <a:pt x="352670" y="1059936"/>
                </a:lnTo>
                <a:lnTo>
                  <a:pt x="352670" y="0"/>
                </a:lnTo>
                <a:lnTo>
                  <a:pt x="0" y="0"/>
                </a:lnTo>
                <a:lnTo>
                  <a:pt x="0" y="105993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326F67-6B0E-4D0F-9E4F-C8577156CF9E}"/>
              </a:ext>
            </a:extLst>
          </p:cNvPr>
          <p:cNvSpPr txBox="1"/>
          <p:nvPr/>
        </p:nvSpPr>
        <p:spPr>
          <a:xfrm>
            <a:off x="654830" y="3681989"/>
            <a:ext cx="49627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2400" b="1" dirty="0">
                <a:latin typeface="TT Interphases" panose="020B0604020202020204" charset="0"/>
              </a:rPr>
              <a:t>Positioning </a:t>
            </a:r>
            <a:r>
              <a:rPr lang="en-ID" sz="2400" b="1" dirty="0" err="1">
                <a:latin typeface="TT Interphases" panose="020B0604020202020204" charset="0"/>
              </a:rPr>
              <a:t>organisasi</a:t>
            </a:r>
            <a:r>
              <a:rPr lang="en-ID" sz="2400" b="1" dirty="0">
                <a:latin typeface="TT Interphases" panose="020B0604020202020204" charset="0"/>
              </a:rPr>
              <a:t>/ </a:t>
            </a:r>
            <a:r>
              <a:rPr lang="en-ID" sz="2400" b="1" dirty="0" err="1">
                <a:latin typeface="TT Interphases" panose="020B0604020202020204" charset="0"/>
              </a:rPr>
              <a:t>kelompok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adalah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strategi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awal</a:t>
            </a:r>
            <a:r>
              <a:rPr lang="en-ID" sz="2400" b="1" dirty="0">
                <a:latin typeface="TT Interphases" panose="020B0604020202020204" charset="0"/>
              </a:rPr>
              <a:t> yang </a:t>
            </a:r>
            <a:r>
              <a:rPr lang="en-ID" sz="2400" b="1" dirty="0" err="1">
                <a:latin typeface="TT Interphases" panose="020B0604020202020204" charset="0"/>
              </a:rPr>
              <a:t>digunakan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untuk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menetapkan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citra</a:t>
            </a:r>
            <a:r>
              <a:rPr lang="en-ID" sz="2400" b="1" dirty="0">
                <a:latin typeface="TT Interphases" panose="020B0604020202020204" charset="0"/>
              </a:rPr>
              <a:t>, </a:t>
            </a:r>
            <a:r>
              <a:rPr lang="en-ID" sz="2400" b="1" dirty="0" err="1">
                <a:latin typeface="TT Interphases" panose="020B0604020202020204" charset="0"/>
              </a:rPr>
              <a:t>peran</a:t>
            </a:r>
            <a:r>
              <a:rPr lang="en-ID" sz="2400" b="1" dirty="0">
                <a:latin typeface="TT Interphases" panose="020B0604020202020204" charset="0"/>
              </a:rPr>
              <a:t>, dan </a:t>
            </a:r>
            <a:r>
              <a:rPr lang="en-ID" sz="2400" b="1" dirty="0" err="1">
                <a:latin typeface="TT Interphases" panose="020B0604020202020204" charset="0"/>
              </a:rPr>
              <a:t>keunikan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organisasi</a:t>
            </a:r>
            <a:r>
              <a:rPr lang="en-ID" sz="2400" b="1" dirty="0">
                <a:latin typeface="TT Interphases" panose="020B0604020202020204" charset="0"/>
              </a:rPr>
              <a:t>/ </a:t>
            </a:r>
            <a:r>
              <a:rPr lang="en-ID" sz="2400" b="1" dirty="0" err="1">
                <a:latin typeface="TT Interphases" panose="020B0604020202020204" charset="0"/>
              </a:rPr>
              <a:t>kelompok</a:t>
            </a:r>
            <a:r>
              <a:rPr lang="en-ID" sz="2400" b="1" dirty="0">
                <a:latin typeface="TT Interphases" panose="020B0604020202020204" charset="0"/>
              </a:rPr>
              <a:t> di </a:t>
            </a:r>
            <a:r>
              <a:rPr lang="en-ID" sz="2400" b="1" dirty="0" err="1">
                <a:latin typeface="TT Interphases" panose="020B0604020202020204" charset="0"/>
              </a:rPr>
              <a:t>mata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publik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atau</a:t>
            </a:r>
            <a:r>
              <a:rPr lang="en-ID" sz="2400" b="1" dirty="0">
                <a:latin typeface="TT Interphases" panose="020B0604020202020204" charset="0"/>
              </a:rPr>
              <a:t> pasar </a:t>
            </a:r>
            <a:r>
              <a:rPr lang="en-ID" sz="2400" b="1" dirty="0" err="1">
                <a:latin typeface="TT Interphases" panose="020B0604020202020204" charset="0"/>
              </a:rPr>
              <a:t>sasaran</a:t>
            </a:r>
            <a:r>
              <a:rPr lang="en-ID" sz="2400" b="1" dirty="0">
                <a:latin typeface="TT Interphases" panose="020B0604020202020204" charset="0"/>
              </a:rPr>
              <a:t>. </a:t>
            </a:r>
            <a:r>
              <a:rPr lang="en-ID" sz="2400" b="1" dirty="0" err="1">
                <a:latin typeface="TT Interphases" panose="020B0604020202020204" charset="0"/>
              </a:rPr>
              <a:t>Ini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adalah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langkah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untuk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membedakan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organisasi</a:t>
            </a:r>
            <a:r>
              <a:rPr lang="en-ID" sz="2400" b="1" dirty="0">
                <a:latin typeface="TT Interphases" panose="020B0604020202020204" charset="0"/>
              </a:rPr>
              <a:t>/ </a:t>
            </a:r>
            <a:r>
              <a:rPr lang="en-ID" sz="2400" b="1" dirty="0" err="1">
                <a:latin typeface="TT Interphases" panose="020B0604020202020204" charset="0"/>
              </a:rPr>
              <a:t>kelompok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dari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organisasi</a:t>
            </a:r>
            <a:r>
              <a:rPr lang="en-ID" sz="2400" b="1" dirty="0">
                <a:latin typeface="TT Interphases" panose="020B0604020202020204" charset="0"/>
              </a:rPr>
              <a:t>/ </a:t>
            </a:r>
            <a:r>
              <a:rPr lang="en-ID" sz="2400" b="1" dirty="0" err="1">
                <a:latin typeface="TT Interphases" panose="020B0604020202020204" charset="0"/>
              </a:rPr>
              <a:t>kelompok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lainnya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sejak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awaL</a:t>
            </a:r>
            <a:endParaRPr lang="en-ID" sz="2400" b="1" dirty="0">
              <a:latin typeface="TT Interphases" panose="020B0604020202020204" charset="0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826F399D-E0DC-44D1-A896-25EB6073BBF1}"/>
              </a:ext>
            </a:extLst>
          </p:cNvPr>
          <p:cNvSpPr/>
          <p:nvPr/>
        </p:nvSpPr>
        <p:spPr>
          <a:xfrm>
            <a:off x="7010400" y="4914900"/>
            <a:ext cx="4267200" cy="160020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7954E1-9A89-4631-9394-4E34E1DB9622}"/>
              </a:ext>
            </a:extLst>
          </p:cNvPr>
          <p:cNvSpPr/>
          <p:nvPr/>
        </p:nvSpPr>
        <p:spPr>
          <a:xfrm>
            <a:off x="4876800" y="7960242"/>
            <a:ext cx="7899109" cy="192070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Anti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perubahan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dipastikan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akan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mengantar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kepada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keterpurukan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hingga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kematian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.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Layaknya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dinosaurus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 yang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punah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karena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tidak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mampu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beradaptasi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dengan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perubahan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lingkungan</a:t>
            </a:r>
            <a:r>
              <a:rPr lang="en-ID" sz="2400" b="1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effectLst/>
                <a:latin typeface="TT Interphases" panose="020B0604020202020204" charset="0"/>
              </a:rPr>
              <a:t>hidupnya</a:t>
            </a:r>
            <a:r>
              <a:rPr lang="en-ID" b="0" i="0" dirty="0">
                <a:solidFill>
                  <a:srgbClr val="000000"/>
                </a:solidFill>
                <a:effectLst/>
                <a:latin typeface="TT Interphases" panose="020B0604020202020204" charset="0"/>
              </a:rPr>
              <a:t>.</a:t>
            </a:r>
            <a:endParaRPr lang="en-ID" b="1" dirty="0">
              <a:latin typeface="TT Interphase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893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B83AC9-074B-460D-87F9-727FA2ECA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10" y="1117044"/>
            <a:ext cx="17305066" cy="859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80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510" y="-7834"/>
            <a:ext cx="20236997" cy="2727304"/>
            <a:chOff x="0" y="0"/>
            <a:chExt cx="5139864" cy="6408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9864" cy="640857"/>
            </a:xfrm>
            <a:custGeom>
              <a:avLst/>
              <a:gdLst/>
              <a:ahLst/>
              <a:cxnLst/>
              <a:rect l="l" t="t" r="r" b="b"/>
              <a:pathLst>
                <a:path w="5139864" h="640857">
                  <a:moveTo>
                    <a:pt x="0" y="0"/>
                  </a:moveTo>
                  <a:lnTo>
                    <a:pt x="5139864" y="0"/>
                  </a:lnTo>
                  <a:lnTo>
                    <a:pt x="5139864" y="640857"/>
                  </a:lnTo>
                  <a:lnTo>
                    <a:pt x="0" y="640857"/>
                  </a:lnTo>
                  <a:close/>
                </a:path>
              </a:pathLst>
            </a:custGeom>
            <a:solidFill>
              <a:srgbClr val="ACE2F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39864" cy="678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13065" y="2707055"/>
            <a:ext cx="8487569" cy="7201799"/>
            <a:chOff x="0" y="-38100"/>
            <a:chExt cx="2235409" cy="18967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78399" cy="1065188"/>
            </a:xfrm>
            <a:custGeom>
              <a:avLst/>
              <a:gdLst/>
              <a:ahLst/>
              <a:cxnLst/>
              <a:rect l="l" t="t" r="r" b="b"/>
              <a:pathLst>
                <a:path w="2235409" h="1858670">
                  <a:moveTo>
                    <a:pt x="27364" y="0"/>
                  </a:moveTo>
                  <a:lnTo>
                    <a:pt x="2208045" y="0"/>
                  </a:lnTo>
                  <a:cubicBezTo>
                    <a:pt x="2223158" y="0"/>
                    <a:pt x="2235409" y="12251"/>
                    <a:pt x="2235409" y="27364"/>
                  </a:cubicBezTo>
                  <a:lnTo>
                    <a:pt x="2235409" y="1831306"/>
                  </a:lnTo>
                  <a:cubicBezTo>
                    <a:pt x="2235409" y="1846419"/>
                    <a:pt x="2223158" y="1858670"/>
                    <a:pt x="2208045" y="1858670"/>
                  </a:cubicBezTo>
                  <a:lnTo>
                    <a:pt x="27364" y="1858670"/>
                  </a:lnTo>
                  <a:cubicBezTo>
                    <a:pt x="12251" y="1858670"/>
                    <a:pt x="0" y="1846419"/>
                    <a:pt x="0" y="1831306"/>
                  </a:cubicBezTo>
                  <a:lnTo>
                    <a:pt x="0" y="27364"/>
                  </a:lnTo>
                  <a:cubicBezTo>
                    <a:pt x="0" y="12251"/>
                    <a:pt x="12251" y="0"/>
                    <a:pt x="27364" y="0"/>
                  </a:cubicBezTo>
                  <a:close/>
                </a:path>
              </a:pathLst>
            </a:custGeom>
            <a:solidFill>
              <a:srgbClr val="FCEADB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235409" cy="189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37464" y="263622"/>
            <a:ext cx="17212336" cy="2513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48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URGENSI PELAKSANAAN REVIEW KELEMBAGAAN DAN KAJIAN AD/ART POKDAKAN SEBAGAI UPAYA REPOSITIONING</a:t>
            </a:r>
            <a:endParaRPr lang="en-US" sz="4800" b="1" dirty="0">
              <a:solidFill>
                <a:srgbClr val="000000"/>
              </a:solidFill>
              <a:latin typeface="Cooper Hewitt Bold"/>
              <a:ea typeface="Cooper Hewitt Bold"/>
              <a:cs typeface="Cooper Hewitt Bold"/>
              <a:sym typeface="Cooper Hewitt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309" y="3066284"/>
            <a:ext cx="6969691" cy="3406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60960" lvl="0" algn="just">
              <a:spcBef>
                <a:spcPts val="595"/>
              </a:spcBef>
              <a:spcAft>
                <a:spcPts val="0"/>
              </a:spcAft>
              <a:buSzPts val="1050"/>
              <a:tabLst>
                <a:tab pos="266065" algn="l"/>
                <a:tab pos="267335" algn="l"/>
              </a:tabLst>
            </a:pPr>
            <a:r>
              <a:rPr lang="en-US" sz="2400" dirty="0" err="1">
                <a:latin typeface="TT Interphases" panose="020B0604020202020204" charset="0"/>
                <a:ea typeface="Calibri" panose="020F0502020204030204" pitchFamily="34" charset="0"/>
              </a:rPr>
              <a:t>Apakah</a:t>
            </a:r>
            <a:r>
              <a:rPr lang="en-US" sz="2400" dirty="0"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Pokdakan</a:t>
            </a:r>
            <a:r>
              <a:rPr lang="en-US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id-ID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sudah </a:t>
            </a:r>
            <a:r>
              <a:rPr lang="en-US" sz="2400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menerapkan</a:t>
            </a:r>
            <a:r>
              <a:rPr lang="en-US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b="1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prinsip</a:t>
            </a:r>
            <a:r>
              <a:rPr lang="en-US" sz="2400" b="1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b="1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prinsip</a:t>
            </a:r>
            <a:r>
              <a:rPr lang="en-US" sz="2400" b="1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sebagai</a:t>
            </a:r>
            <a:r>
              <a:rPr lang="en-US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berikut</a:t>
            </a:r>
            <a:r>
              <a:rPr lang="en-US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? : </a:t>
            </a:r>
          </a:p>
          <a:p>
            <a:pPr marR="60960" lvl="0" algn="just">
              <a:spcBef>
                <a:spcPts val="595"/>
              </a:spcBef>
              <a:spcAft>
                <a:spcPts val="0"/>
              </a:spcAft>
              <a:buSzPts val="1050"/>
              <a:tabLst>
                <a:tab pos="266065" algn="l"/>
                <a:tab pos="267335" algn="l"/>
              </a:tabLst>
            </a:pP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1.   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Kelembagaan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Organisasi</a:t>
            </a:r>
            <a:endParaRPr lang="en-US" sz="2400" dirty="0">
              <a:solidFill>
                <a:srgbClr val="000000"/>
              </a:solidFill>
              <a:latin typeface="TT Interphases" panose="020B0604020202020204" charset="0"/>
              <a:ea typeface="TT Interphases Bold"/>
              <a:cs typeface="TT Interphases Bold"/>
              <a:sym typeface="TT Interphases"/>
            </a:endParaRPr>
          </a:p>
          <a:p>
            <a:pPr marR="60960" lvl="0" algn="just">
              <a:spcBef>
                <a:spcPts val="595"/>
              </a:spcBef>
              <a:spcAft>
                <a:spcPts val="0"/>
              </a:spcAft>
              <a:buSzPts val="1050"/>
              <a:tabLst>
                <a:tab pos="266065" algn="l"/>
                <a:tab pos="267335" algn="l"/>
              </a:tabLst>
            </a:pP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2.  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Manajemen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Keuangan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 dan Usaha</a:t>
            </a:r>
            <a:endParaRPr lang="en-US" sz="2400" dirty="0">
              <a:solidFill>
                <a:srgbClr val="000000"/>
              </a:solidFill>
              <a:latin typeface="TT Interphases" panose="020B0604020202020204" charset="0"/>
              <a:ea typeface="TT Interphases"/>
              <a:cs typeface="TT Interphases"/>
              <a:sym typeface="TT Interphases"/>
            </a:endParaRPr>
          </a:p>
          <a:p>
            <a:pPr marR="60960" lvl="0" algn="just">
              <a:spcBef>
                <a:spcPts val="595"/>
              </a:spcBef>
              <a:spcAft>
                <a:spcPts val="0"/>
              </a:spcAft>
              <a:buSzPts val="1050"/>
              <a:tabLst>
                <a:tab pos="266065" algn="l"/>
                <a:tab pos="267335" algn="l"/>
              </a:tabLst>
            </a:pP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3.  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Pemasaran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Jaringan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 Usaha</a:t>
            </a:r>
            <a:endParaRPr lang="en-US" sz="2400" dirty="0">
              <a:solidFill>
                <a:srgbClr val="000000"/>
              </a:solidFill>
              <a:latin typeface="TT Interphases" panose="020B0604020202020204" charset="0"/>
              <a:ea typeface="TT Interphases Bold"/>
              <a:cs typeface="TT Interphases Bold"/>
              <a:sym typeface="TT Interphases"/>
            </a:endParaRPr>
          </a:p>
          <a:p>
            <a:pPr marR="60960" lvl="0" algn="just">
              <a:spcBef>
                <a:spcPts val="595"/>
              </a:spcBef>
              <a:spcAft>
                <a:spcPts val="0"/>
              </a:spcAft>
              <a:buSzPts val="1050"/>
              <a:tabLst>
                <a:tab pos="266065" algn="l"/>
                <a:tab pos="267335" algn="l"/>
              </a:tabLst>
            </a:pP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4.  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Peningkatan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Kapasitas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Kelembagaan</a:t>
            </a:r>
            <a:endParaRPr lang="en-US" sz="2400" dirty="0">
              <a:solidFill>
                <a:srgbClr val="000000"/>
              </a:solidFill>
              <a:latin typeface="TT Interphases" panose="020B0604020202020204" charset="0"/>
              <a:ea typeface="TT Interphases Bold"/>
              <a:cs typeface="TT Interphases Bold"/>
              <a:sym typeface="TT Interphases Bold"/>
            </a:endParaRPr>
          </a:p>
          <a:p>
            <a:pPr marR="60960" lvl="0" algn="just">
              <a:spcBef>
                <a:spcPts val="595"/>
              </a:spcBef>
              <a:spcAft>
                <a:spcPts val="0"/>
              </a:spcAft>
              <a:buSzPts val="1050"/>
              <a:tabLst>
                <a:tab pos="266065" algn="l"/>
                <a:tab pos="267335" algn="l"/>
              </a:tabLst>
            </a:pP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5.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Peningkatan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Kesetaraan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 Gender,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Disabilitas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Inklusi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 Bold"/>
                <a:cs typeface="TT Interphases Bold"/>
                <a:sym typeface="TT Interphases Bold"/>
              </a:rPr>
              <a:t>Sosial</a:t>
            </a:r>
            <a:endParaRPr lang="en-US" sz="2400" dirty="0">
              <a:solidFill>
                <a:srgbClr val="000000"/>
              </a:solidFill>
              <a:latin typeface="TT Interphases" panose="020B0604020202020204" charset="0"/>
              <a:ea typeface="TT Interphases Bold"/>
              <a:cs typeface="TT Interphases Bold"/>
              <a:sym typeface="TT Interphases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9153323" y="2851716"/>
            <a:ext cx="8487569" cy="3383294"/>
            <a:chOff x="0" y="0"/>
            <a:chExt cx="2114745" cy="5062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14745" cy="506250"/>
            </a:xfrm>
            <a:custGeom>
              <a:avLst/>
              <a:gdLst/>
              <a:ahLst/>
              <a:cxnLst/>
              <a:rect l="l" t="t" r="r" b="b"/>
              <a:pathLst>
                <a:path w="2114745" h="506250">
                  <a:moveTo>
                    <a:pt x="28926" y="0"/>
                  </a:moveTo>
                  <a:lnTo>
                    <a:pt x="2085819" y="0"/>
                  </a:lnTo>
                  <a:cubicBezTo>
                    <a:pt x="2093491" y="0"/>
                    <a:pt x="2100848" y="3048"/>
                    <a:pt x="2106273" y="8472"/>
                  </a:cubicBezTo>
                  <a:cubicBezTo>
                    <a:pt x="2111697" y="13897"/>
                    <a:pt x="2114745" y="21254"/>
                    <a:pt x="2114745" y="28926"/>
                  </a:cubicBezTo>
                  <a:lnTo>
                    <a:pt x="2114745" y="477325"/>
                  </a:lnTo>
                  <a:cubicBezTo>
                    <a:pt x="2114745" y="484996"/>
                    <a:pt x="2111697" y="492354"/>
                    <a:pt x="2106273" y="497778"/>
                  </a:cubicBezTo>
                  <a:cubicBezTo>
                    <a:pt x="2100848" y="503203"/>
                    <a:pt x="2093491" y="506250"/>
                    <a:pt x="2085819" y="506250"/>
                  </a:cubicBezTo>
                  <a:lnTo>
                    <a:pt x="28926" y="506250"/>
                  </a:lnTo>
                  <a:cubicBezTo>
                    <a:pt x="21254" y="506250"/>
                    <a:pt x="13897" y="503203"/>
                    <a:pt x="8472" y="497778"/>
                  </a:cubicBezTo>
                  <a:cubicBezTo>
                    <a:pt x="3048" y="492354"/>
                    <a:pt x="0" y="484996"/>
                    <a:pt x="0" y="477325"/>
                  </a:cubicBezTo>
                  <a:lnTo>
                    <a:pt x="0" y="28926"/>
                  </a:lnTo>
                  <a:cubicBezTo>
                    <a:pt x="0" y="21254"/>
                    <a:pt x="3048" y="13897"/>
                    <a:pt x="8472" y="8472"/>
                  </a:cubicBezTo>
                  <a:cubicBezTo>
                    <a:pt x="13897" y="3048"/>
                    <a:pt x="21254" y="0"/>
                    <a:pt x="28926" y="0"/>
                  </a:cubicBezTo>
                  <a:close/>
                </a:path>
              </a:pathLst>
            </a:custGeom>
            <a:solidFill>
              <a:srgbClr val="FCEADB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114745" cy="54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13">
            <a:extLst>
              <a:ext uri="{FF2B5EF4-FFF2-40B4-BE49-F238E27FC236}">
                <a16:creationId xmlns:a16="http://schemas.microsoft.com/office/drawing/2014/main" id="{63CF9F1E-30F9-48D5-861C-2F41A43E7868}"/>
              </a:ext>
            </a:extLst>
          </p:cNvPr>
          <p:cNvGrpSpPr/>
          <p:nvPr/>
        </p:nvGrpSpPr>
        <p:grpSpPr>
          <a:xfrm>
            <a:off x="413065" y="7083091"/>
            <a:ext cx="8684713" cy="3028106"/>
            <a:chOff x="-172587" y="-91392"/>
            <a:chExt cx="2287332" cy="597642"/>
          </a:xfrm>
        </p:grpSpPr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C88E0C84-4235-42FE-8904-ADB8820D6757}"/>
                </a:ext>
              </a:extLst>
            </p:cNvPr>
            <p:cNvSpPr/>
            <p:nvPr/>
          </p:nvSpPr>
          <p:spPr>
            <a:xfrm>
              <a:off x="-172587" y="-91392"/>
              <a:ext cx="2114745" cy="586258"/>
            </a:xfrm>
            <a:custGeom>
              <a:avLst/>
              <a:gdLst/>
              <a:ahLst/>
              <a:cxnLst/>
              <a:rect l="l" t="t" r="r" b="b"/>
              <a:pathLst>
                <a:path w="2114745" h="506250">
                  <a:moveTo>
                    <a:pt x="28926" y="0"/>
                  </a:moveTo>
                  <a:lnTo>
                    <a:pt x="2085819" y="0"/>
                  </a:lnTo>
                  <a:cubicBezTo>
                    <a:pt x="2093491" y="0"/>
                    <a:pt x="2100848" y="3048"/>
                    <a:pt x="2106273" y="8472"/>
                  </a:cubicBezTo>
                  <a:cubicBezTo>
                    <a:pt x="2111697" y="13897"/>
                    <a:pt x="2114745" y="21254"/>
                    <a:pt x="2114745" y="28926"/>
                  </a:cubicBezTo>
                  <a:lnTo>
                    <a:pt x="2114745" y="477325"/>
                  </a:lnTo>
                  <a:cubicBezTo>
                    <a:pt x="2114745" y="484996"/>
                    <a:pt x="2111697" y="492354"/>
                    <a:pt x="2106273" y="497778"/>
                  </a:cubicBezTo>
                  <a:cubicBezTo>
                    <a:pt x="2100848" y="503203"/>
                    <a:pt x="2093491" y="506250"/>
                    <a:pt x="2085819" y="506250"/>
                  </a:cubicBezTo>
                  <a:lnTo>
                    <a:pt x="28926" y="506250"/>
                  </a:lnTo>
                  <a:cubicBezTo>
                    <a:pt x="21254" y="506250"/>
                    <a:pt x="13897" y="503203"/>
                    <a:pt x="8472" y="497778"/>
                  </a:cubicBezTo>
                  <a:cubicBezTo>
                    <a:pt x="3048" y="492354"/>
                    <a:pt x="0" y="484996"/>
                    <a:pt x="0" y="477325"/>
                  </a:cubicBezTo>
                  <a:lnTo>
                    <a:pt x="0" y="28926"/>
                  </a:lnTo>
                  <a:cubicBezTo>
                    <a:pt x="0" y="21254"/>
                    <a:pt x="3048" y="13897"/>
                    <a:pt x="8472" y="8472"/>
                  </a:cubicBezTo>
                  <a:cubicBezTo>
                    <a:pt x="13897" y="3048"/>
                    <a:pt x="21254" y="0"/>
                    <a:pt x="28926" y="0"/>
                  </a:cubicBezTo>
                  <a:close/>
                </a:path>
              </a:pathLst>
            </a:custGeom>
            <a:solidFill>
              <a:srgbClr val="FCEADB"/>
            </a:solidFill>
          </p:spPr>
        </p:sp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A783C170-74D4-498F-B8D9-89512DFC7632}"/>
                </a:ext>
              </a:extLst>
            </p:cNvPr>
            <p:cNvSpPr txBox="1"/>
            <p:nvPr/>
          </p:nvSpPr>
          <p:spPr>
            <a:xfrm>
              <a:off x="0" y="-38100"/>
              <a:ext cx="2114745" cy="54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FABEAAD-57C8-4171-B736-054B56D7C592}"/>
              </a:ext>
            </a:extLst>
          </p:cNvPr>
          <p:cNvSpPr txBox="1"/>
          <p:nvPr/>
        </p:nvSpPr>
        <p:spPr>
          <a:xfrm>
            <a:off x="228600" y="7190244"/>
            <a:ext cx="811008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8624" lvl="1" algn="just"/>
            <a:r>
              <a:rPr lang="en-US" sz="2400" dirty="0" err="1">
                <a:latin typeface="TT Interphases" panose="020B0604020202020204" charset="0"/>
                <a:ea typeface="Calibri" panose="020F0502020204030204" pitchFamily="34" charset="0"/>
              </a:rPr>
              <a:t>Apakah</a:t>
            </a:r>
            <a:r>
              <a:rPr lang="en-US" sz="2400" dirty="0"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TT Interphases" panose="020B0604020202020204" charset="0"/>
                <a:ea typeface="Calibri" panose="020F0502020204030204" pitchFamily="34" charset="0"/>
              </a:rPr>
              <a:t>kepengurusan</a:t>
            </a:r>
            <a:r>
              <a:rPr lang="en-US" sz="2400" dirty="0"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Pokdakan</a:t>
            </a:r>
            <a:r>
              <a:rPr lang="en-US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id-ID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sudah </a:t>
            </a:r>
            <a:r>
              <a:rPr lang="en-US" sz="2400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melaksanakan</a:t>
            </a:r>
            <a:r>
              <a:rPr lang="en-US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b="1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pengembangan</a:t>
            </a:r>
            <a:r>
              <a:rPr lang="en-US" sz="2400" b="1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b="1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kegiatan</a:t>
            </a:r>
            <a:r>
              <a:rPr lang="en-US" sz="2400" b="1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dan </a:t>
            </a:r>
            <a:r>
              <a:rPr lang="en-US" sz="2400" b="1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bidang</a:t>
            </a:r>
            <a:r>
              <a:rPr lang="en-US" sz="2400" b="1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T Interphases" panose="020B0604020202020204" charset="0"/>
                <a:ea typeface="Calibri" panose="020F0502020204030204" pitchFamily="34" charset="0"/>
              </a:rPr>
              <a:t>usaha</a:t>
            </a:r>
            <a:r>
              <a:rPr lang="en-US" sz="2400" dirty="0"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berikut</a:t>
            </a:r>
            <a:r>
              <a:rPr lang="en-US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?:</a:t>
            </a:r>
          </a:p>
          <a:p>
            <a:pPr marL="777248" lvl="1" indent="-388624" algn="just"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Peningkatan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Produksi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 </a:t>
            </a:r>
          </a:p>
          <a:p>
            <a:pPr marL="777248" lvl="1" indent="-388624" algn="just"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Pengelolaan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Lingkungan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/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Ekosistem</a:t>
            </a:r>
            <a:endParaRPr lang="en-US" sz="2400" dirty="0">
              <a:solidFill>
                <a:srgbClr val="000000"/>
              </a:solidFill>
              <a:latin typeface="TT Interphases" panose="020B0604020202020204" charset="0"/>
              <a:ea typeface="TT Interphases"/>
              <a:cs typeface="TT Interphases"/>
              <a:sym typeface="TT Interphases"/>
            </a:endParaRPr>
          </a:p>
          <a:p>
            <a:pPr marL="777248" lvl="1" indent="-388624" algn="just"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Akses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ke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 Pasar dan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Pembiayaan</a:t>
            </a:r>
            <a:endParaRPr lang="en-US" sz="2400" dirty="0">
              <a:solidFill>
                <a:srgbClr val="000000"/>
              </a:solidFill>
              <a:latin typeface="TT Interphases" panose="020B0604020202020204" charset="0"/>
              <a:ea typeface="TT Interphases"/>
              <a:cs typeface="TT Interphases"/>
              <a:sym typeface="TT Interphases"/>
            </a:endParaRPr>
          </a:p>
          <a:p>
            <a:pPr marL="777248" lvl="1" indent="-388624" algn="just"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Penyuluhan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Pelatihan</a:t>
            </a:r>
            <a:endParaRPr lang="en-US" sz="2400" dirty="0">
              <a:solidFill>
                <a:srgbClr val="000000"/>
              </a:solidFill>
              <a:latin typeface="TT Interphases" panose="020B0604020202020204" charset="0"/>
              <a:ea typeface="TT Interphases"/>
              <a:cs typeface="TT Interphases"/>
              <a:sym typeface="TT Interphases"/>
            </a:endParaRPr>
          </a:p>
          <a:p>
            <a:pPr marL="777248" lvl="1" indent="-388624" algn="just"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Kolaborasi</a:t>
            </a:r>
            <a:r>
              <a:rPr lang="en-US" sz="2400" dirty="0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latin typeface="TT Interphases" panose="020B0604020202020204" charset="0"/>
                <a:ea typeface="TT Interphases"/>
                <a:cs typeface="TT Interphases"/>
                <a:sym typeface="TT Interphases"/>
              </a:rPr>
              <a:t>Solidaritas</a:t>
            </a:r>
            <a:endParaRPr lang="en-US" sz="2400" dirty="0">
              <a:solidFill>
                <a:srgbClr val="000000"/>
              </a:solidFill>
              <a:latin typeface="TT Interphases" panose="020B0604020202020204" charset="0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826FFC-3172-4A8D-B0D8-EA525C547B20}"/>
              </a:ext>
            </a:extLst>
          </p:cNvPr>
          <p:cNvSpPr txBox="1"/>
          <p:nvPr/>
        </p:nvSpPr>
        <p:spPr>
          <a:xfrm>
            <a:off x="9435451" y="2983961"/>
            <a:ext cx="8014349" cy="3118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0960" lvl="0" algn="just">
              <a:spcBef>
                <a:spcPts val="595"/>
              </a:spcBef>
              <a:spcAft>
                <a:spcPts val="0"/>
              </a:spcAft>
              <a:buSzPts val="1050"/>
              <a:tabLst>
                <a:tab pos="266065" algn="l"/>
                <a:tab pos="267335" algn="l"/>
              </a:tabLst>
            </a:pPr>
            <a:r>
              <a:rPr lang="en-US" sz="2400" dirty="0" err="1">
                <a:latin typeface="TT Interphases" panose="020B0604020202020204" charset="0"/>
                <a:ea typeface="Calibri" panose="020F0502020204030204" pitchFamily="34" charset="0"/>
              </a:rPr>
              <a:t>Apakah</a:t>
            </a:r>
            <a:r>
              <a:rPr lang="en-US" sz="2400" dirty="0"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Pokdakan</a:t>
            </a:r>
            <a:r>
              <a:rPr lang="en-US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id-ID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sudah </a:t>
            </a:r>
            <a:r>
              <a:rPr lang="en-US" sz="2400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melaksanakan</a:t>
            </a:r>
            <a:r>
              <a:rPr lang="en-US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b="1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rencana</a:t>
            </a:r>
            <a:r>
              <a:rPr lang="en-US" sz="2400" b="1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b="1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tindak</a:t>
            </a:r>
            <a:r>
              <a:rPr lang="en-US" sz="2400" b="1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b="1" dirty="0">
                <a:latin typeface="TT Interphases" panose="020B0604020202020204" charset="0"/>
                <a:ea typeface="Calibri" panose="020F0502020204030204" pitchFamily="34" charset="0"/>
              </a:rPr>
              <a:t>dan </a:t>
            </a:r>
            <a:r>
              <a:rPr lang="en-US" sz="2400" b="1" dirty="0" err="1">
                <a:latin typeface="TT Interphases" panose="020B0604020202020204" charset="0"/>
                <a:ea typeface="Calibri" panose="020F0502020204030204" pitchFamily="34" charset="0"/>
              </a:rPr>
              <a:t>keberlanjutan</a:t>
            </a:r>
            <a:r>
              <a:rPr lang="en-US" sz="2400" b="1" dirty="0"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TT Interphases" panose="020B0604020202020204" charset="0"/>
                <a:ea typeface="Calibri" panose="020F0502020204030204" pitchFamily="34" charset="0"/>
              </a:rPr>
              <a:t>sebagai</a:t>
            </a:r>
            <a:r>
              <a:rPr lang="en-US" sz="2400" dirty="0"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berikut</a:t>
            </a:r>
            <a:r>
              <a:rPr lang="en-US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? : </a:t>
            </a:r>
          </a:p>
          <a:p>
            <a:pPr marR="60960" lvl="0" algn="just">
              <a:spcBef>
                <a:spcPts val="595"/>
              </a:spcBef>
              <a:spcAft>
                <a:spcPts val="0"/>
              </a:spcAft>
              <a:buSzPts val="1050"/>
              <a:tabLst>
                <a:tab pos="266065" algn="l"/>
                <a:tab pos="267335" algn="l"/>
              </a:tabLst>
            </a:pPr>
            <a:r>
              <a:rPr lang="en-US" sz="2400" dirty="0">
                <a:latin typeface="TT Interphases" panose="020B0604020202020204" charset="0"/>
                <a:ea typeface="Calibri" panose="020F0502020204030204" pitchFamily="34" charset="0"/>
              </a:rPr>
              <a:t>1. </a:t>
            </a:r>
            <a:r>
              <a:rPr lang="en-US" sz="2400" dirty="0" err="1">
                <a:latin typeface="TT Interphases" panose="020B0604020202020204" charset="0"/>
                <a:ea typeface="Calibri" panose="020F0502020204030204" pitchFamily="34" charset="0"/>
              </a:rPr>
              <a:t>Pemberdayaan</a:t>
            </a:r>
            <a:r>
              <a:rPr lang="en-US" sz="2400" dirty="0"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TT Interphases" panose="020B0604020202020204" charset="0"/>
                <a:ea typeface="Calibri" panose="020F0502020204030204" pitchFamily="34" charset="0"/>
              </a:rPr>
              <a:t>Ekonomi</a:t>
            </a:r>
            <a:r>
              <a:rPr lang="en-US" sz="2400" dirty="0">
                <a:latin typeface="TT Interphases" panose="020B0604020202020204" charset="0"/>
                <a:ea typeface="Calibri" panose="020F0502020204030204" pitchFamily="34" charset="0"/>
              </a:rPr>
              <a:t> Perempuan</a:t>
            </a:r>
          </a:p>
          <a:p>
            <a:pPr marR="60960" lvl="0" algn="just">
              <a:spcBef>
                <a:spcPts val="595"/>
              </a:spcBef>
              <a:spcAft>
                <a:spcPts val="0"/>
              </a:spcAft>
              <a:buSzPts val="1050"/>
              <a:tabLst>
                <a:tab pos="266065" algn="l"/>
                <a:tab pos="267335" algn="l"/>
              </a:tabLst>
            </a:pPr>
            <a:r>
              <a:rPr lang="en-US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2. </a:t>
            </a:r>
            <a:r>
              <a:rPr lang="en-US" sz="2400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Kesetaraan</a:t>
            </a:r>
            <a:r>
              <a:rPr lang="en-US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Gender</a:t>
            </a:r>
          </a:p>
          <a:p>
            <a:pPr marR="60960" lvl="0" algn="just">
              <a:spcBef>
                <a:spcPts val="595"/>
              </a:spcBef>
              <a:spcAft>
                <a:spcPts val="0"/>
              </a:spcAft>
              <a:buSzPts val="1050"/>
              <a:tabLst>
                <a:tab pos="266065" algn="l"/>
                <a:tab pos="267335" algn="l"/>
              </a:tabLst>
            </a:pPr>
            <a:r>
              <a:rPr lang="en-US" sz="2400" dirty="0">
                <a:latin typeface="TT Interphases" panose="020B0604020202020204" charset="0"/>
                <a:ea typeface="Calibri" panose="020F0502020204030204" pitchFamily="34" charset="0"/>
              </a:rPr>
              <a:t>3. </a:t>
            </a:r>
            <a:r>
              <a:rPr lang="en-US" sz="2400" dirty="0" err="1">
                <a:latin typeface="TT Interphases" panose="020B0604020202020204" charset="0"/>
                <a:ea typeface="Calibri" panose="020F0502020204030204" pitchFamily="34" charset="0"/>
              </a:rPr>
              <a:t>Penguatan</a:t>
            </a:r>
            <a:r>
              <a:rPr lang="en-US" sz="2400" dirty="0"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TT Interphases" panose="020B0604020202020204" charset="0"/>
                <a:ea typeface="Calibri" panose="020F0502020204030204" pitchFamily="34" charset="0"/>
              </a:rPr>
              <a:t>Kelembagaan</a:t>
            </a:r>
            <a:r>
              <a:rPr lang="en-US" sz="2400" dirty="0"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TT Interphases" panose="020B0604020202020204" charset="0"/>
                <a:ea typeface="Calibri" panose="020F0502020204030204" pitchFamily="34" charset="0"/>
              </a:rPr>
              <a:t>Pokdakan</a:t>
            </a:r>
            <a:endParaRPr lang="en-US" sz="2400" dirty="0">
              <a:latin typeface="TT Interphases" panose="020B0604020202020204" charset="0"/>
              <a:ea typeface="Calibri" panose="020F0502020204030204" pitchFamily="34" charset="0"/>
            </a:endParaRPr>
          </a:p>
          <a:p>
            <a:pPr marR="60960" lvl="0" algn="just">
              <a:spcBef>
                <a:spcPts val="595"/>
              </a:spcBef>
              <a:spcAft>
                <a:spcPts val="0"/>
              </a:spcAft>
              <a:buSzPts val="1050"/>
              <a:tabLst>
                <a:tab pos="266065" algn="l"/>
                <a:tab pos="267335" algn="l"/>
              </a:tabLst>
            </a:pPr>
            <a:r>
              <a:rPr lang="en-US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4. </a:t>
            </a:r>
            <a:r>
              <a:rPr lang="en-US" sz="2400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Ketahanan</a:t>
            </a:r>
            <a:r>
              <a:rPr lang="en-US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Sosial</a:t>
            </a:r>
            <a:r>
              <a:rPr lang="en-US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</a:t>
            </a:r>
            <a:r>
              <a:rPr lang="en-US" sz="2400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Keluarga</a:t>
            </a:r>
            <a:endParaRPr lang="en-US" sz="2400" spc="0" dirty="0">
              <a:effectLst/>
              <a:latin typeface="TT Interphases" panose="020B0604020202020204" charset="0"/>
              <a:ea typeface="Calibri" panose="020F0502020204030204" pitchFamily="34" charset="0"/>
            </a:endParaRPr>
          </a:p>
          <a:p>
            <a:pPr marR="60960" lvl="0" algn="just">
              <a:spcBef>
                <a:spcPts val="595"/>
              </a:spcBef>
              <a:spcAft>
                <a:spcPts val="0"/>
              </a:spcAft>
              <a:buSzPts val="1050"/>
              <a:tabLst>
                <a:tab pos="266065" algn="l"/>
                <a:tab pos="267335" algn="l"/>
              </a:tabLst>
            </a:pPr>
            <a:r>
              <a:rPr lang="en-US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5. </a:t>
            </a:r>
            <a:r>
              <a:rPr lang="en-US" sz="2400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Inovasi</a:t>
            </a:r>
            <a:r>
              <a:rPr lang="en-US" sz="2400" spc="0" dirty="0">
                <a:effectLst/>
                <a:latin typeface="TT Interphases" panose="020B0604020202020204" charset="0"/>
                <a:ea typeface="Calibri" panose="020F0502020204030204" pitchFamily="34" charset="0"/>
              </a:rPr>
              <a:t> dan </a:t>
            </a:r>
            <a:r>
              <a:rPr lang="en-US" sz="2400" spc="0" dirty="0" err="1">
                <a:effectLst/>
                <a:latin typeface="TT Interphases" panose="020B0604020202020204" charset="0"/>
                <a:ea typeface="Calibri" panose="020F0502020204030204" pitchFamily="34" charset="0"/>
              </a:rPr>
              <a:t>Keberlanjutan</a:t>
            </a:r>
            <a:endParaRPr lang="en-US" sz="2400" spc="0" dirty="0">
              <a:effectLst/>
              <a:latin typeface="TT Interphases" panose="020B0604020202020204" charset="0"/>
              <a:ea typeface="Calibri" panose="020F05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EE19495-4633-4E0A-B627-D8EC99944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5400" y="6607231"/>
            <a:ext cx="5334000" cy="328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353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400" y="-163972"/>
            <a:ext cx="17526000" cy="2060368"/>
            <a:chOff x="0" y="0"/>
            <a:chExt cx="5139864" cy="6408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9864" cy="640857"/>
            </a:xfrm>
            <a:custGeom>
              <a:avLst/>
              <a:gdLst/>
              <a:ahLst/>
              <a:cxnLst/>
              <a:rect l="l" t="t" r="r" b="b"/>
              <a:pathLst>
                <a:path w="5139864" h="640857">
                  <a:moveTo>
                    <a:pt x="0" y="0"/>
                  </a:moveTo>
                  <a:lnTo>
                    <a:pt x="5139864" y="0"/>
                  </a:lnTo>
                  <a:lnTo>
                    <a:pt x="5139864" y="640857"/>
                  </a:lnTo>
                  <a:lnTo>
                    <a:pt x="0" y="640857"/>
                  </a:lnTo>
                  <a:close/>
                </a:path>
              </a:pathLst>
            </a:custGeom>
            <a:solidFill>
              <a:srgbClr val="ACE2F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39864" cy="678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71500" y="443009"/>
            <a:ext cx="16687800" cy="8513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60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ASPEK PRINSIP POKDAKAN </a:t>
            </a:r>
            <a:endParaRPr lang="en-US" sz="5500" b="1" dirty="0">
              <a:solidFill>
                <a:srgbClr val="000000"/>
              </a:solidFill>
              <a:latin typeface="Cooper Hewitt Bold"/>
              <a:ea typeface="Cooper Hewitt Bold"/>
              <a:cs typeface="Cooper Hewitt Bold"/>
              <a:sym typeface="Cooper Hewitt Bold"/>
            </a:endParaRPr>
          </a:p>
        </p:txBody>
      </p:sp>
      <p:sp>
        <p:nvSpPr>
          <p:cNvPr id="12" name="Freeform 12"/>
          <p:cNvSpPr/>
          <p:nvPr/>
        </p:nvSpPr>
        <p:spPr>
          <a:xfrm rot="5400000" flipH="1">
            <a:off x="12621833" y="274998"/>
            <a:ext cx="352670" cy="1059936"/>
          </a:xfrm>
          <a:custGeom>
            <a:avLst/>
            <a:gdLst/>
            <a:ahLst/>
            <a:cxnLst/>
            <a:rect l="l" t="t" r="r" b="b"/>
            <a:pathLst>
              <a:path w="352670" h="1059936">
                <a:moveTo>
                  <a:pt x="352670" y="0"/>
                </a:moveTo>
                <a:lnTo>
                  <a:pt x="0" y="0"/>
                </a:lnTo>
                <a:lnTo>
                  <a:pt x="0" y="1059936"/>
                </a:lnTo>
                <a:lnTo>
                  <a:pt x="352670" y="1059936"/>
                </a:lnTo>
                <a:lnTo>
                  <a:pt x="35267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AA468AAB-2B1A-4D24-88A5-B5884D0D0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237158"/>
              </p:ext>
            </p:extLst>
          </p:nvPr>
        </p:nvGraphicFramePr>
        <p:xfrm>
          <a:off x="838200" y="2249066"/>
          <a:ext cx="16840200" cy="7618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8750">
                  <a:extLst>
                    <a:ext uri="{9D8B030D-6E8A-4147-A177-3AD203B41FA5}">
                      <a16:colId xmlns:a16="http://schemas.microsoft.com/office/drawing/2014/main" val="1647246775"/>
                    </a:ext>
                  </a:extLst>
                </a:gridCol>
                <a:gridCol w="2635250">
                  <a:extLst>
                    <a:ext uri="{9D8B030D-6E8A-4147-A177-3AD203B41FA5}">
                      <a16:colId xmlns:a16="http://schemas.microsoft.com/office/drawing/2014/main" val="952112581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414890886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4138539236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3968975302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38053817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+mn-lt"/>
                        </a:rPr>
                        <a:t>Nama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+mn-lt"/>
                        </a:rPr>
                        <a:t>Pokdakan</a:t>
                      </a:r>
                      <a:endParaRPr lang="en-ID" sz="2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0960" lvl="0" indent="0" algn="just" defTabSz="914400" rtl="0" eaLnBrk="1" fontAlgn="auto" latinLnBrk="0" hangingPunct="1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ClrTx/>
                        <a:buSzPts val="1050"/>
                        <a:buFontTx/>
                        <a:buNone/>
                        <a:tabLst>
                          <a:tab pos="266065" algn="l"/>
                          <a:tab pos="267335" algn="l"/>
                        </a:tabLst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Kelembagaan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 dan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Organisasi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TT Interphases Bold"/>
                        <a:cs typeface="TT Interphases Bold"/>
                        <a:sym typeface="TT Interphase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0960" lvl="0" indent="0" algn="just" defTabSz="914400" rtl="0" eaLnBrk="1" fontAlgn="auto" latinLnBrk="0" hangingPunct="1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ClrTx/>
                        <a:buSzPts val="1050"/>
                        <a:buFontTx/>
                        <a:buNone/>
                        <a:tabLst>
                          <a:tab pos="266065" algn="l"/>
                          <a:tab pos="267335" algn="l"/>
                        </a:tabLst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Manajemen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Keuangan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 dan Usaha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0960" lvl="0" indent="0" algn="just" defTabSz="914400" rtl="0" eaLnBrk="1" fontAlgn="auto" latinLnBrk="0" hangingPunct="1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ClrTx/>
                        <a:buSzPts val="1050"/>
                        <a:buFontTx/>
                        <a:buNone/>
                        <a:tabLst>
                          <a:tab pos="266065" algn="l"/>
                          <a:tab pos="267335" algn="l"/>
                        </a:tabLst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Pemasaran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 dan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Jaringan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 Usaha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Kelembagaan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TT Interphases Bold"/>
                        <a:cs typeface="TT Interphases Bold"/>
                        <a:sym typeface="TT Interphases Bold"/>
                      </a:endParaRPr>
                    </a:p>
                    <a:p>
                      <a:pPr marL="0" marR="60960" lvl="0" indent="0" algn="just" defTabSz="914400" rtl="0" eaLnBrk="1" fontAlgn="auto" latinLnBrk="0" hangingPunct="1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ClrTx/>
                        <a:buSzPts val="1050"/>
                        <a:buFontTx/>
                        <a:buNone/>
                        <a:tabLst>
                          <a:tab pos="266065" algn="l"/>
                          <a:tab pos="267335" algn="l"/>
                        </a:tabLst>
                        <a:defRPr/>
                      </a:pP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TT Interphases Bold"/>
                        <a:cs typeface="TT Interphases Bold"/>
                        <a:sym typeface="TT Interphases Bol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0960" lvl="0" indent="0" algn="just" defTabSz="914400" rtl="0" eaLnBrk="1" fontAlgn="auto" latinLnBrk="0" hangingPunct="1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ClrTx/>
                        <a:buSzPts val="1050"/>
                        <a:buFontTx/>
                        <a:buNone/>
                        <a:tabLst>
                          <a:tab pos="266065" algn="l"/>
                          <a:tab pos="267335" algn="l"/>
                        </a:tabLst>
                        <a:defRPr/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Peningkatan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Kapasitas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 dan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Kelembagaan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TT Interphases Bold"/>
                        <a:cs typeface="TT Interphases Bold"/>
                        <a:sym typeface="TT Interphases Bol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0960" lvl="0" indent="0" algn="just" defTabSz="914400" rtl="0" eaLnBrk="1" fontAlgn="auto" latinLnBrk="0" hangingPunct="1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ClrTx/>
                        <a:buSzPts val="1050"/>
                        <a:buFontTx/>
                        <a:buNone/>
                        <a:tabLst>
                          <a:tab pos="266065" algn="l"/>
                          <a:tab pos="267335" algn="l"/>
                        </a:tabLst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Peningkatan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Kesetaraan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 Gender,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Disabilitas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 dan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Inklusi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T Interphases Bold"/>
                          <a:cs typeface="TT Interphases Bold"/>
                          <a:sym typeface="TT Interphases Bold"/>
                        </a:rPr>
                        <a:t>Sosial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TT Interphases Bold"/>
                        <a:cs typeface="TT Interphases Bold"/>
                        <a:sym typeface="TT Interphases Bold"/>
                      </a:endParaRPr>
                    </a:p>
                    <a:p>
                      <a:pPr marL="0" marR="60960" lvl="0" indent="0" algn="just" defTabSz="914400" rtl="0" eaLnBrk="1" fontAlgn="auto" latinLnBrk="0" hangingPunct="1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ClrTx/>
                        <a:buSzPts val="1050"/>
                        <a:buFontTx/>
                        <a:buNone/>
                        <a:tabLst>
                          <a:tab pos="266065" algn="l"/>
                          <a:tab pos="267335" algn="l"/>
                        </a:tabLst>
                        <a:defRPr/>
                      </a:pP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TT Interphases Bold"/>
                        <a:cs typeface="TT Interphases Bold"/>
                        <a:sym typeface="TT Interphases Bold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652206"/>
                  </a:ext>
                </a:extLst>
              </a:tr>
              <a:tr h="11048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PANTEE TEUNGOH, ACEH BESAR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>
                        <a:solidFill>
                          <a:srgbClr val="00B050"/>
                        </a:solidFill>
                        <a:highlight>
                          <a:srgbClr val="00FF00"/>
                        </a:highlight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717533"/>
                  </a:ext>
                </a:extLst>
              </a:tr>
              <a:tr h="1104871">
                <a:tc>
                  <a:txBody>
                    <a:bodyPr/>
                    <a:lstStyle/>
                    <a:p>
                      <a:r>
                        <a:rPr lang="id-ID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BANDAR BARU VANAME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LABUHAN MARINGGAI, LAMPUNG TIMUR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83624"/>
                  </a:ext>
                </a:extLst>
              </a:tr>
              <a:tr h="11616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SANGYANG TANI, JEMBRANA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32836"/>
                  </a:ext>
                </a:extLst>
              </a:tr>
              <a:tr h="1104871">
                <a:tc>
                  <a:txBody>
                    <a:bodyPr/>
                    <a:lstStyle/>
                    <a:p>
                      <a:r>
                        <a:rPr lang="en-US" dirty="0"/>
                        <a:t>PASORONGANG, PINRANG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613032"/>
                  </a:ext>
                </a:extLst>
              </a:tr>
              <a:tr h="1104871">
                <a:tc>
                  <a:txBody>
                    <a:bodyPr/>
                    <a:lstStyle/>
                    <a:p>
                      <a:r>
                        <a:rPr lang="en-US" dirty="0"/>
                        <a:t>HIJAU LESTARI, SINJAI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673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3091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400" y="0"/>
            <a:ext cx="17526000" cy="2060368"/>
            <a:chOff x="0" y="0"/>
            <a:chExt cx="5139864" cy="6408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9864" cy="640857"/>
            </a:xfrm>
            <a:custGeom>
              <a:avLst/>
              <a:gdLst/>
              <a:ahLst/>
              <a:cxnLst/>
              <a:rect l="l" t="t" r="r" b="b"/>
              <a:pathLst>
                <a:path w="5139864" h="640857">
                  <a:moveTo>
                    <a:pt x="0" y="0"/>
                  </a:moveTo>
                  <a:lnTo>
                    <a:pt x="5139864" y="0"/>
                  </a:lnTo>
                  <a:lnTo>
                    <a:pt x="5139864" y="640857"/>
                  </a:lnTo>
                  <a:lnTo>
                    <a:pt x="0" y="640857"/>
                  </a:lnTo>
                  <a:close/>
                </a:path>
              </a:pathLst>
            </a:custGeom>
            <a:solidFill>
              <a:srgbClr val="ACE2F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39864" cy="678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87991" y="183798"/>
            <a:ext cx="16687800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60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ASPEK PENGEMBANGAN KEGIATAN DAN BIDANG USAHA POKDAKAN </a:t>
            </a:r>
            <a:endParaRPr lang="en-US" sz="5500" b="1" dirty="0">
              <a:solidFill>
                <a:srgbClr val="000000"/>
              </a:solidFill>
              <a:latin typeface="Cooper Hewitt Bold"/>
              <a:ea typeface="Cooper Hewitt Bold"/>
              <a:cs typeface="Cooper Hewitt Bold"/>
              <a:sym typeface="Cooper Hewitt Bold"/>
            </a:endParaRPr>
          </a:p>
        </p:txBody>
      </p:sp>
      <p:sp>
        <p:nvSpPr>
          <p:cNvPr id="12" name="Freeform 12"/>
          <p:cNvSpPr/>
          <p:nvPr/>
        </p:nvSpPr>
        <p:spPr>
          <a:xfrm rot="5400000" flipH="1">
            <a:off x="12698033" y="879983"/>
            <a:ext cx="352670" cy="1059936"/>
          </a:xfrm>
          <a:custGeom>
            <a:avLst/>
            <a:gdLst/>
            <a:ahLst/>
            <a:cxnLst/>
            <a:rect l="l" t="t" r="r" b="b"/>
            <a:pathLst>
              <a:path w="352670" h="1059936">
                <a:moveTo>
                  <a:pt x="352670" y="0"/>
                </a:moveTo>
                <a:lnTo>
                  <a:pt x="0" y="0"/>
                </a:lnTo>
                <a:lnTo>
                  <a:pt x="0" y="1059936"/>
                </a:lnTo>
                <a:lnTo>
                  <a:pt x="352670" y="1059936"/>
                </a:lnTo>
                <a:lnTo>
                  <a:pt x="35267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AA468AAB-2B1A-4D24-88A5-B5884D0D0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975195"/>
              </p:ext>
            </p:extLst>
          </p:nvPr>
        </p:nvGraphicFramePr>
        <p:xfrm>
          <a:off x="838200" y="2249066"/>
          <a:ext cx="16840200" cy="7313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8750">
                  <a:extLst>
                    <a:ext uri="{9D8B030D-6E8A-4147-A177-3AD203B41FA5}">
                      <a16:colId xmlns:a16="http://schemas.microsoft.com/office/drawing/2014/main" val="1647246775"/>
                    </a:ext>
                  </a:extLst>
                </a:gridCol>
                <a:gridCol w="2635250">
                  <a:extLst>
                    <a:ext uri="{9D8B030D-6E8A-4147-A177-3AD203B41FA5}">
                      <a16:colId xmlns:a16="http://schemas.microsoft.com/office/drawing/2014/main" val="952112581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414890886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4138539236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3968975302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38053817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+mn-lt"/>
                        </a:rPr>
                        <a:t>Nama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+mn-lt"/>
                        </a:rPr>
                        <a:t>Pokdakan</a:t>
                      </a:r>
                      <a:endParaRPr lang="en-ID" sz="2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0960" lvl="0" indent="0" algn="just" defTabSz="914400" rtl="0" eaLnBrk="1" fontAlgn="auto" latinLnBrk="0" hangingPunct="1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ClrTx/>
                        <a:buSzPts val="1050"/>
                        <a:buFontTx/>
                        <a:buNone/>
                        <a:tabLst>
                          <a:tab pos="266065" algn="l"/>
                          <a:tab pos="267335" algn="l"/>
                        </a:tabLst>
                        <a:defRPr/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Peningkatan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Produksi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 </a:t>
                      </a:r>
                    </a:p>
                    <a:p>
                      <a:pPr marL="0" marR="60960" lvl="0" indent="0" algn="just" defTabSz="914400" rtl="0" eaLnBrk="1" fontAlgn="auto" latinLnBrk="0" hangingPunct="1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ClrTx/>
                        <a:buSzPts val="1050"/>
                        <a:buFontTx/>
                        <a:buNone/>
                        <a:tabLst>
                          <a:tab pos="266065" algn="l"/>
                          <a:tab pos="267335" algn="l"/>
                        </a:tabLst>
                        <a:defRPr/>
                      </a:pP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TT Interphases Bold"/>
                        <a:cs typeface="TT Interphases Bold"/>
                        <a:sym typeface="TT Interphase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8624" lvl="1" indent="0" algn="just">
                        <a:lnSpc>
                          <a:spcPts val="4320"/>
                        </a:lnSpc>
                        <a:buNone/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Pengelolaan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Lingkungan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/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Ekosistem</a:t>
                      </a:r>
                      <a:endParaRPr lang="en-US" sz="2400" dirty="0">
                        <a:solidFill>
                          <a:schemeClr val="bg1"/>
                        </a:solidFill>
                        <a:latin typeface="+mn-lt"/>
                        <a:ea typeface="TT Interphases"/>
                        <a:cs typeface="TT Interphases"/>
                        <a:sym typeface="TT Interphase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8624" lvl="1" indent="0" algn="just">
                        <a:lnSpc>
                          <a:spcPts val="4320"/>
                        </a:lnSpc>
                        <a:buNone/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Akses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ke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 Pasar dan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Pembiayaan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.</a:t>
                      </a:r>
                    </a:p>
                    <a:p>
                      <a:pPr marL="0" marR="60960" lvl="0" indent="0" algn="just" defTabSz="914400" rtl="0" eaLnBrk="1" fontAlgn="auto" latinLnBrk="0" hangingPunct="1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ClrTx/>
                        <a:buSzPts val="1050"/>
                        <a:buFontTx/>
                        <a:buNone/>
                        <a:tabLst>
                          <a:tab pos="266065" algn="l"/>
                          <a:tab pos="267335" algn="l"/>
                        </a:tabLst>
                        <a:defRPr/>
                      </a:pP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TT Interphases Bold"/>
                        <a:cs typeface="TT Interphases Bold"/>
                        <a:sym typeface="TT Interphases Bol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8624" lvl="1" indent="0" algn="just">
                        <a:lnSpc>
                          <a:spcPts val="4320"/>
                        </a:lnSpc>
                        <a:buNone/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Penyuluhan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 dan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Pelatihan</a:t>
                      </a:r>
                      <a:endParaRPr lang="en-US" sz="2400" dirty="0">
                        <a:solidFill>
                          <a:schemeClr val="bg1"/>
                        </a:solidFill>
                        <a:latin typeface="+mn-lt"/>
                        <a:ea typeface="TT Interphases"/>
                        <a:cs typeface="TT Interphases"/>
                        <a:sym typeface="TT Interphase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0960" lvl="0" indent="0" algn="just" defTabSz="914400" rtl="0" eaLnBrk="1" fontAlgn="auto" latinLnBrk="0" hangingPunct="1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ClrTx/>
                        <a:buSzPts val="1050"/>
                        <a:buFontTx/>
                        <a:buNone/>
                        <a:tabLst>
                          <a:tab pos="266065" algn="l"/>
                          <a:tab pos="267335" algn="l"/>
                        </a:tabLst>
                        <a:defRPr/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Kolaborasi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 dan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+mn-lt"/>
                          <a:ea typeface="TT Interphases"/>
                          <a:cs typeface="TT Interphases"/>
                          <a:sym typeface="TT Interphases"/>
                        </a:rPr>
                        <a:t>Solidaritas</a:t>
                      </a:r>
                      <a:endParaRPr lang="en-US" sz="2400" dirty="0">
                        <a:solidFill>
                          <a:schemeClr val="bg1"/>
                        </a:solidFill>
                        <a:latin typeface="+mn-lt"/>
                        <a:ea typeface="TT Interphases"/>
                        <a:cs typeface="TT Interphases"/>
                        <a:sym typeface="TT Interphases"/>
                      </a:endParaRPr>
                    </a:p>
                    <a:p>
                      <a:pPr marL="0" marR="60960" lvl="0" indent="0" algn="just" defTabSz="914400" rtl="0" eaLnBrk="1" fontAlgn="auto" latinLnBrk="0" hangingPunct="1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ClrTx/>
                        <a:buSzPts val="1050"/>
                        <a:buFontTx/>
                        <a:buNone/>
                        <a:tabLst>
                          <a:tab pos="266065" algn="l"/>
                          <a:tab pos="267335" algn="l"/>
                        </a:tabLst>
                        <a:defRPr/>
                      </a:pP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TT Interphases Bold"/>
                        <a:cs typeface="TT Interphases Bold"/>
                        <a:sym typeface="TT Interphases Bold"/>
                      </a:endParaRPr>
                    </a:p>
                    <a:p>
                      <a:pPr marL="0" marR="60960" lvl="0" indent="0" algn="just" defTabSz="914400" rtl="0" eaLnBrk="1" fontAlgn="auto" latinLnBrk="0" hangingPunct="1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ClrTx/>
                        <a:buSzPts val="1050"/>
                        <a:buFontTx/>
                        <a:buNone/>
                        <a:tabLst>
                          <a:tab pos="266065" algn="l"/>
                          <a:tab pos="267335" algn="l"/>
                        </a:tabLst>
                        <a:defRPr/>
                      </a:pP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TT Interphases Bold"/>
                        <a:cs typeface="TT Interphases Bold"/>
                        <a:sym typeface="TT Interphases Bold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652206"/>
                  </a:ext>
                </a:extLst>
              </a:tr>
              <a:tr h="11573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PANTEE TEUNGOH, ACEH BESAR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717533"/>
                  </a:ext>
                </a:extLst>
              </a:tr>
              <a:tr h="1104871">
                <a:tc>
                  <a:txBody>
                    <a:bodyPr/>
                    <a:lstStyle/>
                    <a:p>
                      <a:r>
                        <a:rPr lang="id-ID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BANDAR BARU VANAME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LABUHAN MARINGGAI, LAMPUNG TIMUR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83624"/>
                  </a:ext>
                </a:extLst>
              </a:tr>
              <a:tr h="11048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SANGYANG TANI, JEMBRANA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32836"/>
                  </a:ext>
                </a:extLst>
              </a:tr>
              <a:tr h="1104871">
                <a:tc>
                  <a:txBody>
                    <a:bodyPr/>
                    <a:lstStyle/>
                    <a:p>
                      <a:r>
                        <a:rPr lang="en-US" dirty="0"/>
                        <a:t>PASORONGANG, PINRANG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613032"/>
                  </a:ext>
                </a:extLst>
              </a:tr>
              <a:tr h="1104871">
                <a:tc>
                  <a:txBody>
                    <a:bodyPr/>
                    <a:lstStyle/>
                    <a:p>
                      <a:r>
                        <a:rPr lang="en-US" dirty="0"/>
                        <a:t>HIJAU LESTARI, SINJAI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673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64636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95299"/>
            <a:ext cx="18516600" cy="2391695"/>
            <a:chOff x="-383890" y="-103056"/>
            <a:chExt cx="5523754" cy="743913"/>
          </a:xfrm>
        </p:grpSpPr>
        <p:sp>
          <p:nvSpPr>
            <p:cNvPr id="3" name="Freeform 3"/>
            <p:cNvSpPr/>
            <p:nvPr/>
          </p:nvSpPr>
          <p:spPr>
            <a:xfrm>
              <a:off x="-383890" y="-103056"/>
              <a:ext cx="5523754" cy="743913"/>
            </a:xfrm>
            <a:custGeom>
              <a:avLst/>
              <a:gdLst/>
              <a:ahLst/>
              <a:cxnLst/>
              <a:rect l="l" t="t" r="r" b="b"/>
              <a:pathLst>
                <a:path w="5139864" h="640857">
                  <a:moveTo>
                    <a:pt x="0" y="0"/>
                  </a:moveTo>
                  <a:lnTo>
                    <a:pt x="5139864" y="0"/>
                  </a:lnTo>
                  <a:lnTo>
                    <a:pt x="5139864" y="640857"/>
                  </a:lnTo>
                  <a:lnTo>
                    <a:pt x="0" y="640857"/>
                  </a:lnTo>
                  <a:close/>
                </a:path>
              </a:pathLst>
            </a:custGeom>
            <a:solidFill>
              <a:srgbClr val="ACE2F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39864" cy="678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9600" y="101132"/>
            <a:ext cx="16687800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6000" b="1" dirty="0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ASPEK RENCANA TINDAK DAN KEBERLANJUTAN</a:t>
            </a:r>
            <a:endParaRPr lang="en-US" sz="5500" b="1" dirty="0">
              <a:solidFill>
                <a:srgbClr val="000000"/>
              </a:solidFill>
              <a:latin typeface="Cooper Hewitt Bold"/>
              <a:ea typeface="Cooper Hewitt Bold"/>
              <a:cs typeface="Cooper Hewitt Bold"/>
              <a:sym typeface="Cooper Hewitt Bold"/>
            </a:endParaRPr>
          </a:p>
        </p:txBody>
      </p:sp>
      <p:sp>
        <p:nvSpPr>
          <p:cNvPr id="12" name="Freeform 12"/>
          <p:cNvSpPr/>
          <p:nvPr/>
        </p:nvSpPr>
        <p:spPr>
          <a:xfrm rot="5400000" flipH="1">
            <a:off x="16972097" y="996123"/>
            <a:ext cx="352670" cy="1059936"/>
          </a:xfrm>
          <a:custGeom>
            <a:avLst/>
            <a:gdLst/>
            <a:ahLst/>
            <a:cxnLst/>
            <a:rect l="l" t="t" r="r" b="b"/>
            <a:pathLst>
              <a:path w="352670" h="1059936">
                <a:moveTo>
                  <a:pt x="352670" y="0"/>
                </a:moveTo>
                <a:lnTo>
                  <a:pt x="0" y="0"/>
                </a:lnTo>
                <a:lnTo>
                  <a:pt x="0" y="1059936"/>
                </a:lnTo>
                <a:lnTo>
                  <a:pt x="352670" y="1059936"/>
                </a:lnTo>
                <a:lnTo>
                  <a:pt x="35267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AA468AAB-2B1A-4D24-88A5-B5884D0D0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586253"/>
              </p:ext>
            </p:extLst>
          </p:nvPr>
        </p:nvGraphicFramePr>
        <p:xfrm>
          <a:off x="838200" y="2249066"/>
          <a:ext cx="16840200" cy="7261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8750">
                  <a:extLst>
                    <a:ext uri="{9D8B030D-6E8A-4147-A177-3AD203B41FA5}">
                      <a16:colId xmlns:a16="http://schemas.microsoft.com/office/drawing/2014/main" val="1647246775"/>
                    </a:ext>
                  </a:extLst>
                </a:gridCol>
                <a:gridCol w="2635250">
                  <a:extLst>
                    <a:ext uri="{9D8B030D-6E8A-4147-A177-3AD203B41FA5}">
                      <a16:colId xmlns:a16="http://schemas.microsoft.com/office/drawing/2014/main" val="952112581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414890886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4138539236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3968975302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38053817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+mn-lt"/>
                        </a:rPr>
                        <a:t>Nama </a:t>
                      </a: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+mn-lt"/>
                        </a:rPr>
                        <a:t>Pokdakan</a:t>
                      </a:r>
                      <a:endParaRPr lang="en-ID" sz="2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0960" lvl="0" algn="just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SzPts val="1050"/>
                        <a:tabLst>
                          <a:tab pos="266065" algn="l"/>
                          <a:tab pos="267335" algn="l"/>
                        </a:tabLst>
                      </a:pPr>
                      <a:r>
                        <a:rPr lang="en-US" sz="2400" dirty="0" err="1">
                          <a:latin typeface="+mn-lt"/>
                          <a:ea typeface="Calibri" panose="020F0502020204030204" pitchFamily="34" charset="0"/>
                        </a:rPr>
                        <a:t>Pemberdayaan</a:t>
                      </a:r>
                      <a:r>
                        <a:rPr lang="en-US" sz="2400" dirty="0"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400" dirty="0" err="1">
                          <a:latin typeface="+mn-lt"/>
                          <a:ea typeface="Calibri" panose="020F0502020204030204" pitchFamily="34" charset="0"/>
                        </a:rPr>
                        <a:t>Ekonomi</a:t>
                      </a:r>
                      <a:r>
                        <a:rPr lang="en-US" sz="2400" dirty="0">
                          <a:latin typeface="+mn-lt"/>
                          <a:ea typeface="Calibri" panose="020F0502020204030204" pitchFamily="34" charset="0"/>
                        </a:rPr>
                        <a:t> Perempuan</a:t>
                      </a:r>
                    </a:p>
                    <a:p>
                      <a:pPr marR="60960" lvl="0" algn="just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SzPts val="1050"/>
                        <a:tabLst>
                          <a:tab pos="266065" algn="l"/>
                          <a:tab pos="267335" algn="l"/>
                        </a:tabLst>
                      </a:pP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TT Interphases Bold"/>
                        <a:cs typeface="TT Interphases Bold"/>
                        <a:sym typeface="TT Interphase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0960" lvl="0" algn="just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SzPts val="1050"/>
                        <a:tabLst>
                          <a:tab pos="266065" algn="l"/>
                          <a:tab pos="267335" algn="l"/>
                        </a:tabLst>
                      </a:pPr>
                      <a:r>
                        <a:rPr lang="en-US" sz="2400" spc="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Kesetaraan</a:t>
                      </a:r>
                      <a:r>
                        <a:rPr lang="en-US" sz="2400" spc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Gender</a:t>
                      </a:r>
                    </a:p>
                    <a:p>
                      <a:pPr marR="60960" lvl="0" algn="just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SzPts val="1050"/>
                        <a:tabLst>
                          <a:tab pos="266065" algn="l"/>
                          <a:tab pos="267335" algn="l"/>
                        </a:tabLst>
                      </a:pP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TT Interphases Bold"/>
                        <a:cs typeface="TT Interphases Bold"/>
                        <a:sym typeface="TT Interphases Bol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0960" lvl="0" algn="just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SzPts val="1050"/>
                        <a:tabLst>
                          <a:tab pos="266065" algn="l"/>
                          <a:tab pos="267335" algn="l"/>
                        </a:tabLst>
                      </a:pPr>
                      <a:r>
                        <a:rPr lang="en-US" sz="2400" dirty="0" err="1">
                          <a:latin typeface="+mn-lt"/>
                          <a:ea typeface="Calibri" panose="020F0502020204030204" pitchFamily="34" charset="0"/>
                        </a:rPr>
                        <a:t>Penguatan</a:t>
                      </a:r>
                      <a:r>
                        <a:rPr lang="en-US" sz="2400" dirty="0"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400" dirty="0" err="1">
                          <a:latin typeface="+mn-lt"/>
                          <a:ea typeface="Calibri" panose="020F0502020204030204" pitchFamily="34" charset="0"/>
                        </a:rPr>
                        <a:t>Kelembagaan</a:t>
                      </a:r>
                      <a:r>
                        <a:rPr lang="en-US" sz="2400" dirty="0"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400" dirty="0" err="1">
                          <a:latin typeface="+mn-lt"/>
                          <a:ea typeface="Calibri" panose="020F0502020204030204" pitchFamily="34" charset="0"/>
                        </a:rPr>
                        <a:t>Pokdakan</a:t>
                      </a:r>
                      <a:endParaRPr lang="en-US" sz="2400" dirty="0"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pPr marR="60960" lvl="0" algn="just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SzPts val="1050"/>
                        <a:tabLst>
                          <a:tab pos="266065" algn="l"/>
                          <a:tab pos="267335" algn="l"/>
                        </a:tabLst>
                      </a:pP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TT Interphases Bold"/>
                        <a:cs typeface="TT Interphases Bold"/>
                        <a:sym typeface="TT Interphases Bol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0960" lvl="0" algn="just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SzPts val="1050"/>
                        <a:tabLst>
                          <a:tab pos="266065" algn="l"/>
                          <a:tab pos="267335" algn="l"/>
                        </a:tabLst>
                      </a:pPr>
                      <a:r>
                        <a:rPr lang="en-US" sz="2400" spc="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Ketahanan</a:t>
                      </a:r>
                      <a:r>
                        <a:rPr lang="en-US" sz="2400" spc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400" spc="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Sosial</a:t>
                      </a:r>
                      <a:r>
                        <a:rPr lang="en-US" sz="2400" spc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400" spc="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Keluarga</a:t>
                      </a:r>
                      <a:endParaRPr lang="en-US" sz="2400" spc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pPr marR="60960" lvl="0" algn="just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SzPts val="1050"/>
                        <a:tabLst>
                          <a:tab pos="266065" algn="l"/>
                          <a:tab pos="267335" algn="l"/>
                        </a:tabLst>
                      </a:pPr>
                      <a:endParaRPr lang="en-US" sz="2400" spc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pPr marL="0" marR="60960" lvl="0" indent="0" algn="just" defTabSz="914400" rtl="0" eaLnBrk="1" fontAlgn="auto" latinLnBrk="0" hangingPunct="1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ClrTx/>
                        <a:buSzPts val="1050"/>
                        <a:buFontTx/>
                        <a:buNone/>
                        <a:tabLst>
                          <a:tab pos="266065" algn="l"/>
                          <a:tab pos="267335" algn="l"/>
                        </a:tabLst>
                        <a:defRPr/>
                      </a:pP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TT Interphases Bold"/>
                        <a:cs typeface="TT Interphases Bold"/>
                        <a:sym typeface="TT Interphases Bol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0960" lvl="0" indent="0" algn="just" defTabSz="914400" rtl="0" eaLnBrk="1" fontAlgn="auto" latinLnBrk="0" hangingPunct="1">
                        <a:lnSpc>
                          <a:spcPct val="103000"/>
                        </a:lnSpc>
                        <a:spcBef>
                          <a:spcPts val="595"/>
                        </a:spcBef>
                        <a:spcAft>
                          <a:spcPts val="0"/>
                        </a:spcAft>
                        <a:buClrTx/>
                        <a:buSzPts val="1050"/>
                        <a:buFontTx/>
                        <a:buNone/>
                        <a:tabLst>
                          <a:tab pos="266065" algn="l"/>
                          <a:tab pos="267335" algn="l"/>
                        </a:tabLst>
                        <a:defRPr/>
                      </a:pPr>
                      <a:r>
                        <a:rPr lang="en-US" sz="2400" spc="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Inovasi</a:t>
                      </a:r>
                      <a:r>
                        <a:rPr lang="en-US" sz="2400" spc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dan </a:t>
                      </a:r>
                      <a:r>
                        <a:rPr lang="en-US" sz="2400" spc="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Keberlanjutan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TT Interphases Bold"/>
                        <a:cs typeface="TT Interphases Bold"/>
                        <a:sym typeface="TT Interphases Bold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652206"/>
                  </a:ext>
                </a:extLst>
              </a:tr>
              <a:tr h="11048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PANTEE TEUNGOH, ACEH BESAR</a:t>
                      </a:r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717533"/>
                  </a:ext>
                </a:extLst>
              </a:tr>
              <a:tr h="1104871">
                <a:tc>
                  <a:txBody>
                    <a:bodyPr/>
                    <a:lstStyle/>
                    <a:p>
                      <a:r>
                        <a:rPr lang="id-ID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BANDAR BARU VANAME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LABUHAN MARINGGAI, LAMPUNG TIMUR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83624"/>
                  </a:ext>
                </a:extLst>
              </a:tr>
              <a:tr h="11048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SANGYANG TANI, JEMBRANA</a:t>
                      </a:r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32836"/>
                  </a:ext>
                </a:extLst>
              </a:tr>
              <a:tr h="1104871">
                <a:tc>
                  <a:txBody>
                    <a:bodyPr/>
                    <a:lstStyle/>
                    <a:p>
                      <a:r>
                        <a:rPr lang="en-US" dirty="0"/>
                        <a:t>PASORONGANG, PINRANG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613032"/>
                  </a:ext>
                </a:extLst>
              </a:tr>
              <a:tr h="1104871">
                <a:tc>
                  <a:txBody>
                    <a:bodyPr/>
                    <a:lstStyle/>
                    <a:p>
                      <a:r>
                        <a:rPr lang="en-US" dirty="0"/>
                        <a:t>HIJAU LESTARI, SINJAI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673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0916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AD0A0-4131-8C81-04EC-B8156B6E6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>
            <a:extLst>
              <a:ext uri="{FF2B5EF4-FFF2-40B4-BE49-F238E27FC236}">
                <a16:creationId xmlns:a16="http://schemas.microsoft.com/office/drawing/2014/main" id="{D7491E2D-7AB9-4205-1260-2EF528A880D1}"/>
              </a:ext>
            </a:extLst>
          </p:cNvPr>
          <p:cNvSpPr/>
          <p:nvPr/>
        </p:nvSpPr>
        <p:spPr>
          <a:xfrm>
            <a:off x="15011400" y="6362700"/>
            <a:ext cx="8230593" cy="6704192"/>
          </a:xfrm>
          <a:custGeom>
            <a:avLst/>
            <a:gdLst/>
            <a:ahLst/>
            <a:cxnLst/>
            <a:rect l="l" t="t" r="r" b="b"/>
            <a:pathLst>
              <a:path w="8230593" h="6704192">
                <a:moveTo>
                  <a:pt x="0" y="0"/>
                </a:moveTo>
                <a:lnTo>
                  <a:pt x="8230593" y="0"/>
                </a:lnTo>
                <a:lnTo>
                  <a:pt x="8230593" y="6704192"/>
                </a:lnTo>
                <a:lnTo>
                  <a:pt x="0" y="67041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1AC54C1-DC9C-FFFA-3967-C303FAB4EDB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952"/>
          <a:stretch/>
        </p:blipFill>
        <p:spPr>
          <a:xfrm>
            <a:off x="630862" y="1240449"/>
            <a:ext cx="17227424" cy="6136482"/>
          </a:xfrm>
          <a:prstGeom prst="rect">
            <a:avLst/>
          </a:prstGeom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A9617EE9-7430-BE87-3E76-8EF7B7117431}"/>
              </a:ext>
            </a:extLst>
          </p:cNvPr>
          <p:cNvGrpSpPr/>
          <p:nvPr/>
        </p:nvGrpSpPr>
        <p:grpSpPr>
          <a:xfrm>
            <a:off x="445636" y="7048499"/>
            <a:ext cx="13270364" cy="2979193"/>
            <a:chOff x="0" y="0"/>
            <a:chExt cx="2114745" cy="506250"/>
          </a:xfrm>
        </p:grpSpPr>
        <p:sp>
          <p:nvSpPr>
            <p:cNvPr id="3" name="Freeform 14">
              <a:extLst>
                <a:ext uri="{FF2B5EF4-FFF2-40B4-BE49-F238E27FC236}">
                  <a16:creationId xmlns:a16="http://schemas.microsoft.com/office/drawing/2014/main" id="{CF4913B0-1AE3-015F-7A9D-4E4A05FA26D4}"/>
                </a:ext>
              </a:extLst>
            </p:cNvPr>
            <p:cNvSpPr/>
            <p:nvPr/>
          </p:nvSpPr>
          <p:spPr>
            <a:xfrm>
              <a:off x="0" y="0"/>
              <a:ext cx="2114745" cy="506250"/>
            </a:xfrm>
            <a:custGeom>
              <a:avLst/>
              <a:gdLst/>
              <a:ahLst/>
              <a:cxnLst/>
              <a:rect l="l" t="t" r="r" b="b"/>
              <a:pathLst>
                <a:path w="2114745" h="506250">
                  <a:moveTo>
                    <a:pt x="28926" y="0"/>
                  </a:moveTo>
                  <a:lnTo>
                    <a:pt x="2085819" y="0"/>
                  </a:lnTo>
                  <a:cubicBezTo>
                    <a:pt x="2093491" y="0"/>
                    <a:pt x="2100848" y="3048"/>
                    <a:pt x="2106273" y="8472"/>
                  </a:cubicBezTo>
                  <a:cubicBezTo>
                    <a:pt x="2111697" y="13897"/>
                    <a:pt x="2114745" y="21254"/>
                    <a:pt x="2114745" y="28926"/>
                  </a:cubicBezTo>
                  <a:lnTo>
                    <a:pt x="2114745" y="477325"/>
                  </a:lnTo>
                  <a:cubicBezTo>
                    <a:pt x="2114745" y="484996"/>
                    <a:pt x="2111697" y="492354"/>
                    <a:pt x="2106273" y="497778"/>
                  </a:cubicBezTo>
                  <a:cubicBezTo>
                    <a:pt x="2100848" y="503203"/>
                    <a:pt x="2093491" y="506250"/>
                    <a:pt x="2085819" y="506250"/>
                  </a:cubicBezTo>
                  <a:lnTo>
                    <a:pt x="28926" y="506250"/>
                  </a:lnTo>
                  <a:cubicBezTo>
                    <a:pt x="21254" y="506250"/>
                    <a:pt x="13897" y="503203"/>
                    <a:pt x="8472" y="497778"/>
                  </a:cubicBezTo>
                  <a:cubicBezTo>
                    <a:pt x="3048" y="492354"/>
                    <a:pt x="0" y="484996"/>
                    <a:pt x="0" y="477325"/>
                  </a:cubicBezTo>
                  <a:lnTo>
                    <a:pt x="0" y="28926"/>
                  </a:lnTo>
                  <a:cubicBezTo>
                    <a:pt x="0" y="21254"/>
                    <a:pt x="3048" y="13897"/>
                    <a:pt x="8472" y="8472"/>
                  </a:cubicBezTo>
                  <a:cubicBezTo>
                    <a:pt x="13897" y="3048"/>
                    <a:pt x="21254" y="0"/>
                    <a:pt x="28926" y="0"/>
                  </a:cubicBezTo>
                  <a:close/>
                </a:path>
              </a:pathLst>
            </a:custGeom>
            <a:solidFill>
              <a:srgbClr val="FCEADB"/>
            </a:solidFill>
          </p:spPr>
        </p:sp>
        <p:sp>
          <p:nvSpPr>
            <p:cNvPr id="4" name="TextBox 15">
              <a:extLst>
                <a:ext uri="{FF2B5EF4-FFF2-40B4-BE49-F238E27FC236}">
                  <a16:creationId xmlns:a16="http://schemas.microsoft.com/office/drawing/2014/main" id="{C387A46C-8256-B0E4-7B96-9A606CBB3CF6}"/>
                </a:ext>
              </a:extLst>
            </p:cNvPr>
            <p:cNvSpPr txBox="1"/>
            <p:nvPr/>
          </p:nvSpPr>
          <p:spPr>
            <a:xfrm>
              <a:off x="0" y="-38100"/>
              <a:ext cx="2114745" cy="54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B596DB3-DEF9-C2BB-04EB-B23FCF4B19E0}"/>
              </a:ext>
            </a:extLst>
          </p:cNvPr>
          <p:cNvSpPr txBox="1"/>
          <p:nvPr/>
        </p:nvSpPr>
        <p:spPr>
          <a:xfrm>
            <a:off x="616077" y="7178717"/>
            <a:ext cx="1119492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400" b="1" dirty="0" err="1">
                <a:latin typeface="TT Interphases" panose="020B0604020202020204" charset="0"/>
              </a:rPr>
              <a:t>Pengurus</a:t>
            </a:r>
            <a:r>
              <a:rPr lang="en-ID" sz="2400" b="1" dirty="0">
                <a:latin typeface="TT Interphases" panose="020B0604020202020204" charset="0"/>
              </a:rPr>
              <a:t> </a:t>
            </a:r>
            <a:r>
              <a:rPr lang="en-ID" sz="2400" b="1" dirty="0" err="1">
                <a:latin typeface="TT Interphases" panose="020B0604020202020204" charset="0"/>
              </a:rPr>
              <a:t>Pokdakan</a:t>
            </a:r>
            <a:r>
              <a:rPr lang="en-ID" sz="2400" b="1" dirty="0">
                <a:latin typeface="TT Interphases" panose="020B0604020202020204" charset="0"/>
              </a:rPr>
              <a:t>:</a:t>
            </a:r>
          </a:p>
          <a:p>
            <a:r>
              <a:rPr lang="en-ID" sz="2400" dirty="0">
                <a:latin typeface="TT Interphases" panose="020B0604020202020204" charset="0"/>
              </a:rPr>
              <a:t>1.Ketua</a:t>
            </a:r>
          </a:p>
          <a:p>
            <a:r>
              <a:rPr lang="en-ID" sz="2400" dirty="0">
                <a:latin typeface="TT Interphases" panose="020B0604020202020204" charset="0"/>
              </a:rPr>
              <a:t>2.Sekretaris</a:t>
            </a:r>
          </a:p>
          <a:p>
            <a:r>
              <a:rPr lang="en-ID" sz="2400" dirty="0">
                <a:latin typeface="TT Interphases" panose="020B0604020202020204" charset="0"/>
              </a:rPr>
              <a:t>3.Bendahara/</a:t>
            </a:r>
            <a:r>
              <a:rPr lang="en-ID" sz="2400" dirty="0" err="1">
                <a:latin typeface="TT Interphases" panose="020B0604020202020204" charset="0"/>
              </a:rPr>
              <a:t>Keuangan</a:t>
            </a:r>
            <a:r>
              <a:rPr lang="en-ID" sz="2400" dirty="0">
                <a:latin typeface="TT Interphases" panose="020B0604020202020204" charset="0"/>
              </a:rPr>
              <a:t>(Perempuan:  </a:t>
            </a:r>
            <a:r>
              <a:rPr lang="en-ID" sz="2400" dirty="0" err="1">
                <a:latin typeface="TT Interphases" panose="020B0604020202020204" charset="0"/>
              </a:rPr>
              <a:t>isteri</a:t>
            </a:r>
            <a:r>
              <a:rPr lang="en-ID" sz="2400" dirty="0">
                <a:latin typeface="TT Interphases" panose="020B0604020202020204" charset="0"/>
              </a:rPr>
              <a:t> dan </a:t>
            </a:r>
            <a:r>
              <a:rPr lang="en-ID" sz="2400" dirty="0" err="1">
                <a:latin typeface="TT Interphases" panose="020B0604020202020204" charset="0"/>
              </a:rPr>
              <a:t>anak</a:t>
            </a:r>
            <a:r>
              <a:rPr lang="en-ID" sz="2400" dirty="0">
                <a:latin typeface="TT Interphases" panose="020B0604020202020204" charset="0"/>
              </a:rPr>
              <a:t> </a:t>
            </a:r>
            <a:r>
              <a:rPr lang="en-ID" sz="2400" dirty="0" err="1">
                <a:latin typeface="TT Interphases" panose="020B0604020202020204" charset="0"/>
              </a:rPr>
              <a:t>pembudidaya</a:t>
            </a:r>
            <a:r>
              <a:rPr lang="en-ID" sz="2400" dirty="0">
                <a:latin typeface="TT Interphases" panose="020B0604020202020204" charset="0"/>
              </a:rPr>
              <a:t> </a:t>
            </a:r>
            <a:r>
              <a:rPr lang="en-ID" sz="2400" dirty="0" err="1">
                <a:latin typeface="TT Interphases" panose="020B0604020202020204" charset="0"/>
              </a:rPr>
              <a:t>udang</a:t>
            </a:r>
            <a:r>
              <a:rPr lang="en-ID" sz="2400" dirty="0">
                <a:latin typeface="TT Interphases" panose="020B0604020202020204" charset="0"/>
              </a:rPr>
              <a:t>)</a:t>
            </a:r>
          </a:p>
          <a:p>
            <a:r>
              <a:rPr lang="en-ID" sz="2400" dirty="0">
                <a:latin typeface="TT Interphases" panose="020B0604020202020204" charset="0"/>
              </a:rPr>
              <a:t>4. (</a:t>
            </a:r>
            <a:r>
              <a:rPr lang="en-ID" sz="2400" dirty="0" err="1">
                <a:latin typeface="TT Interphases" panose="020B0604020202020204" charset="0"/>
              </a:rPr>
              <a:t>PerempuSeksi</a:t>
            </a:r>
            <a:r>
              <a:rPr lang="en-ID" sz="2400" dirty="0">
                <a:latin typeface="TT Interphases" panose="020B0604020202020204" charset="0"/>
              </a:rPr>
              <a:t> </a:t>
            </a:r>
            <a:r>
              <a:rPr lang="en-ID" sz="2400" dirty="0" err="1">
                <a:latin typeface="TT Interphases" panose="020B0604020202020204" charset="0"/>
              </a:rPr>
              <a:t>Pemasaran</a:t>
            </a:r>
            <a:r>
              <a:rPr lang="en-ID" sz="2400" dirty="0">
                <a:latin typeface="TT Interphases" panose="020B0604020202020204" charset="0"/>
              </a:rPr>
              <a:t>/</a:t>
            </a:r>
            <a:r>
              <a:rPr lang="en-ID" sz="2400" dirty="0" err="1">
                <a:latin typeface="TT Interphases" panose="020B0604020202020204" charset="0"/>
              </a:rPr>
              <a:t>Kemitraan</a:t>
            </a:r>
            <a:r>
              <a:rPr lang="en-ID" sz="2400" dirty="0">
                <a:latin typeface="TT Interphases" panose="020B0604020202020204" charset="0"/>
              </a:rPr>
              <a:t> (Perempuan:  </a:t>
            </a:r>
            <a:r>
              <a:rPr lang="en-ID" sz="2400" dirty="0" err="1">
                <a:latin typeface="TT Interphases" panose="020B0604020202020204" charset="0"/>
              </a:rPr>
              <a:t>isteri</a:t>
            </a:r>
            <a:r>
              <a:rPr lang="en-ID" sz="2400" dirty="0">
                <a:latin typeface="TT Interphases" panose="020B0604020202020204" charset="0"/>
              </a:rPr>
              <a:t> dan </a:t>
            </a:r>
            <a:r>
              <a:rPr lang="en-ID" sz="2400" dirty="0" err="1">
                <a:latin typeface="TT Interphases" panose="020B0604020202020204" charset="0"/>
              </a:rPr>
              <a:t>anak</a:t>
            </a:r>
            <a:r>
              <a:rPr lang="en-ID" sz="2400" dirty="0">
                <a:latin typeface="TT Interphases" panose="020B0604020202020204" charset="0"/>
              </a:rPr>
              <a:t> </a:t>
            </a:r>
            <a:r>
              <a:rPr lang="en-ID" sz="2400" dirty="0" err="1">
                <a:latin typeface="TT Interphases" panose="020B0604020202020204" charset="0"/>
              </a:rPr>
              <a:t>pembudidaya</a:t>
            </a:r>
            <a:r>
              <a:rPr lang="en-ID" sz="2400" dirty="0">
                <a:latin typeface="TT Interphases" panose="020B0604020202020204" charset="0"/>
              </a:rPr>
              <a:t> </a:t>
            </a:r>
            <a:r>
              <a:rPr lang="en-ID" sz="2400" dirty="0" err="1">
                <a:latin typeface="TT Interphases" panose="020B0604020202020204" charset="0"/>
              </a:rPr>
              <a:t>udang</a:t>
            </a:r>
            <a:r>
              <a:rPr lang="en-ID" sz="2400" dirty="0">
                <a:latin typeface="TT Interphases" panose="020B0604020202020204" charset="0"/>
              </a:rPr>
              <a:t>)</a:t>
            </a:r>
          </a:p>
          <a:p>
            <a:r>
              <a:rPr lang="en-ID" sz="2400" dirty="0">
                <a:latin typeface="TT Interphases" panose="020B0604020202020204" charset="0"/>
              </a:rPr>
              <a:t>5.Seksi </a:t>
            </a:r>
            <a:r>
              <a:rPr lang="en-ID" sz="2400" dirty="0" err="1">
                <a:latin typeface="TT Interphases" panose="020B0604020202020204" charset="0"/>
              </a:rPr>
              <a:t>Manajemen</a:t>
            </a:r>
            <a:r>
              <a:rPr lang="en-ID" sz="2400" dirty="0">
                <a:latin typeface="TT Interphases" panose="020B0604020202020204" charset="0"/>
              </a:rPr>
              <a:t> Usaha (Perempuan:  </a:t>
            </a:r>
            <a:r>
              <a:rPr lang="en-ID" sz="2400" dirty="0" err="1">
                <a:latin typeface="TT Interphases" panose="020B0604020202020204" charset="0"/>
              </a:rPr>
              <a:t>isteri</a:t>
            </a:r>
            <a:r>
              <a:rPr lang="en-ID" sz="2400" dirty="0">
                <a:latin typeface="TT Interphases" panose="020B0604020202020204" charset="0"/>
              </a:rPr>
              <a:t> dan </a:t>
            </a:r>
            <a:r>
              <a:rPr lang="en-ID" sz="2400" dirty="0" err="1">
                <a:latin typeface="TT Interphases" panose="020B0604020202020204" charset="0"/>
              </a:rPr>
              <a:t>anak</a:t>
            </a:r>
            <a:r>
              <a:rPr lang="en-ID" sz="2400" dirty="0">
                <a:latin typeface="TT Interphases" panose="020B0604020202020204" charset="0"/>
              </a:rPr>
              <a:t> </a:t>
            </a:r>
            <a:r>
              <a:rPr lang="en-ID" sz="2400" dirty="0" err="1">
                <a:latin typeface="TT Interphases" panose="020B0604020202020204" charset="0"/>
              </a:rPr>
              <a:t>pembudidaya</a:t>
            </a:r>
            <a:r>
              <a:rPr lang="en-ID" sz="2400" dirty="0">
                <a:latin typeface="TT Interphases" panose="020B0604020202020204" charset="0"/>
              </a:rPr>
              <a:t> </a:t>
            </a:r>
            <a:r>
              <a:rPr lang="en-ID" sz="2400" dirty="0" err="1">
                <a:latin typeface="TT Interphases" panose="020B0604020202020204" charset="0"/>
              </a:rPr>
              <a:t>udang</a:t>
            </a:r>
            <a:r>
              <a:rPr lang="en-ID" sz="2400" dirty="0">
                <a:latin typeface="TT Interphases" panose="020B0604020202020204" charset="0"/>
              </a:rPr>
              <a:t>)</a:t>
            </a:r>
          </a:p>
          <a:p>
            <a:r>
              <a:rPr lang="en-ID" sz="2400" dirty="0">
                <a:latin typeface="TT Interphases" panose="020B0604020202020204" charset="0"/>
              </a:rPr>
              <a:t>6.Seksi </a:t>
            </a:r>
            <a:r>
              <a:rPr lang="en-ID" sz="2400" dirty="0" err="1">
                <a:latin typeface="TT Interphases" panose="020B0604020202020204" charset="0"/>
              </a:rPr>
              <a:t>Pengelolaan</a:t>
            </a:r>
            <a:r>
              <a:rPr lang="en-ID" sz="2400" dirty="0">
                <a:latin typeface="TT Interphases" panose="020B0604020202020204" charset="0"/>
              </a:rPr>
              <a:t>/ </a:t>
            </a:r>
            <a:r>
              <a:rPr lang="en-ID" sz="2400" dirty="0" err="1">
                <a:latin typeface="TT Interphases" panose="020B0604020202020204" charset="0"/>
              </a:rPr>
              <a:t>Pelestarian</a:t>
            </a:r>
            <a:r>
              <a:rPr lang="en-ID" sz="2400" dirty="0">
                <a:latin typeface="TT Interphases" panose="020B0604020202020204" charset="0"/>
              </a:rPr>
              <a:t> </a:t>
            </a:r>
            <a:r>
              <a:rPr lang="en-ID" sz="2400" dirty="0" err="1">
                <a:latin typeface="TT Interphases" panose="020B0604020202020204" charset="0"/>
              </a:rPr>
              <a:t>Lingkunganan</a:t>
            </a:r>
            <a:r>
              <a:rPr lang="en-ID" sz="2400" dirty="0">
                <a:latin typeface="TT Interphases" panose="020B0604020202020204" charset="0"/>
              </a:rPr>
              <a:t>:  </a:t>
            </a:r>
            <a:r>
              <a:rPr lang="en-ID" sz="2400" dirty="0" err="1">
                <a:latin typeface="TT Interphases" panose="020B0604020202020204" charset="0"/>
              </a:rPr>
              <a:t>isteri</a:t>
            </a:r>
            <a:r>
              <a:rPr lang="en-ID" sz="2400" dirty="0">
                <a:latin typeface="TT Interphases" panose="020B0604020202020204" charset="0"/>
              </a:rPr>
              <a:t> dan </a:t>
            </a:r>
            <a:r>
              <a:rPr lang="en-ID" sz="2400" dirty="0" err="1">
                <a:latin typeface="TT Interphases" panose="020B0604020202020204" charset="0"/>
              </a:rPr>
              <a:t>anak</a:t>
            </a:r>
            <a:r>
              <a:rPr lang="en-ID" sz="2400" dirty="0">
                <a:latin typeface="TT Interphases" panose="020B0604020202020204" charset="0"/>
              </a:rPr>
              <a:t> </a:t>
            </a:r>
            <a:r>
              <a:rPr lang="en-ID" sz="2400" dirty="0" err="1">
                <a:latin typeface="TT Interphases" panose="020B0604020202020204" charset="0"/>
              </a:rPr>
              <a:t>pembudidaya</a:t>
            </a:r>
            <a:r>
              <a:rPr lang="en-ID" sz="2400" dirty="0">
                <a:latin typeface="TT Interphases" panose="020B0604020202020204" charset="0"/>
              </a:rPr>
              <a:t> </a:t>
            </a:r>
            <a:r>
              <a:rPr lang="en-ID" sz="2400" dirty="0" err="1">
                <a:latin typeface="TT Interphases" panose="020B0604020202020204" charset="0"/>
              </a:rPr>
              <a:t>udang</a:t>
            </a:r>
            <a:r>
              <a:rPr lang="en-ID" sz="2400" dirty="0">
                <a:latin typeface="TT Interphases" panose="020B0604020202020204" charset="0"/>
              </a:rPr>
              <a:t>)</a:t>
            </a: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97A4B679-F932-4F6A-9574-110C38C4CAAC}"/>
              </a:ext>
            </a:extLst>
          </p:cNvPr>
          <p:cNvSpPr/>
          <p:nvPr/>
        </p:nvSpPr>
        <p:spPr>
          <a:xfrm>
            <a:off x="0" y="266700"/>
            <a:ext cx="18288000" cy="1302181"/>
          </a:xfrm>
          <a:custGeom>
            <a:avLst/>
            <a:gdLst/>
            <a:ahLst/>
            <a:cxnLst/>
            <a:rect l="l" t="t" r="r" b="b"/>
            <a:pathLst>
              <a:path w="5139864" h="640857">
                <a:moveTo>
                  <a:pt x="0" y="0"/>
                </a:moveTo>
                <a:lnTo>
                  <a:pt x="5139864" y="0"/>
                </a:lnTo>
                <a:lnTo>
                  <a:pt x="5139864" y="640857"/>
                </a:lnTo>
                <a:lnTo>
                  <a:pt x="0" y="640857"/>
                </a:lnTo>
                <a:close/>
              </a:path>
            </a:pathLst>
          </a:custGeom>
          <a:solidFill>
            <a:srgbClr val="ACE2FD"/>
          </a:solidFill>
        </p:spPr>
        <p:txBody>
          <a:bodyPr/>
          <a:lstStyle/>
          <a:p>
            <a:pPr algn="ctr"/>
            <a:r>
              <a:rPr lang="en-US" sz="4800" dirty="0">
                <a:latin typeface="Cooper Hewitt Bold" panose="020B0604020202020204" charset="0"/>
                <a:ea typeface="Cooper Hewitt Bold" panose="020B0604020202020204" charset="0"/>
              </a:rPr>
              <a:t>STRUKTUR KEPENGURUSAN POKDAKAN</a:t>
            </a:r>
          </a:p>
          <a:p>
            <a:pPr algn="ctr"/>
            <a:r>
              <a:rPr lang="en-US" sz="3600" dirty="0">
                <a:latin typeface="Cooper Hewitt Bold" panose="020B0604020202020204" charset="0"/>
                <a:ea typeface="Cooper Hewitt Bold" panose="020B0604020202020204" charset="0"/>
              </a:rPr>
              <a:t>(</a:t>
            </a:r>
            <a:r>
              <a:rPr lang="en-US" sz="3600" dirty="0" err="1">
                <a:latin typeface="Cooper Hewitt Bold" panose="020B0604020202020204" charset="0"/>
                <a:ea typeface="Cooper Hewitt Bold" panose="020B0604020202020204" charset="0"/>
              </a:rPr>
              <a:t>contoh</a:t>
            </a:r>
            <a:r>
              <a:rPr lang="en-US" sz="3600" dirty="0">
                <a:latin typeface="Cooper Hewitt Bold" panose="020B0604020202020204" charset="0"/>
                <a:ea typeface="Cooper Hewitt Bold" panose="020B0604020202020204" charset="0"/>
              </a:rPr>
              <a:t>)</a:t>
            </a:r>
            <a:endParaRPr lang="en-ID" sz="3600" dirty="0">
              <a:latin typeface="Cooper Hewitt Bold" panose="020B0604020202020204" charset="0"/>
              <a:ea typeface="Cooper Hewitt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068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91886" y="3808778"/>
            <a:ext cx="20071772" cy="2568307"/>
            <a:chOff x="0" y="0"/>
            <a:chExt cx="5286393" cy="8093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286393" cy="809363"/>
            </a:xfrm>
            <a:custGeom>
              <a:avLst/>
              <a:gdLst/>
              <a:ahLst/>
              <a:cxnLst/>
              <a:rect l="l" t="t" r="r" b="b"/>
              <a:pathLst>
                <a:path w="5286393" h="809363">
                  <a:moveTo>
                    <a:pt x="0" y="0"/>
                  </a:moveTo>
                  <a:lnTo>
                    <a:pt x="5286393" y="0"/>
                  </a:lnTo>
                  <a:lnTo>
                    <a:pt x="5286393" y="809363"/>
                  </a:lnTo>
                  <a:lnTo>
                    <a:pt x="0" y="809363"/>
                  </a:lnTo>
                  <a:close/>
                </a:path>
              </a:pathLst>
            </a:custGeom>
            <a:solidFill>
              <a:srgbClr val="FCEAD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286393" cy="8474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805504" y="3970828"/>
            <a:ext cx="14676992" cy="2724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17"/>
              </a:lnSpc>
            </a:pPr>
            <a:r>
              <a:rPr lang="en-US" sz="15014" b="1">
                <a:solidFill>
                  <a:srgbClr val="1F354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TERIMA KASIH</a:t>
            </a:r>
          </a:p>
        </p:txBody>
      </p:sp>
      <p:sp>
        <p:nvSpPr>
          <p:cNvPr id="6" name="Freeform 6"/>
          <p:cNvSpPr/>
          <p:nvPr/>
        </p:nvSpPr>
        <p:spPr>
          <a:xfrm>
            <a:off x="-5268421" y="-3295464"/>
            <a:ext cx="8230593" cy="6704192"/>
          </a:xfrm>
          <a:custGeom>
            <a:avLst/>
            <a:gdLst/>
            <a:ahLst/>
            <a:cxnLst/>
            <a:rect l="l" t="t" r="r" b="b"/>
            <a:pathLst>
              <a:path w="8230593" h="6704192">
                <a:moveTo>
                  <a:pt x="0" y="0"/>
                </a:moveTo>
                <a:lnTo>
                  <a:pt x="8230593" y="0"/>
                </a:lnTo>
                <a:lnTo>
                  <a:pt x="8230593" y="6704192"/>
                </a:lnTo>
                <a:lnTo>
                  <a:pt x="0" y="67041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flipH="1" flipV="1">
            <a:off x="15538874" y="7082273"/>
            <a:ext cx="8230593" cy="6704192"/>
          </a:xfrm>
          <a:custGeom>
            <a:avLst/>
            <a:gdLst/>
            <a:ahLst/>
            <a:cxnLst/>
            <a:rect l="l" t="t" r="r" b="b"/>
            <a:pathLst>
              <a:path w="8230593" h="6704192">
                <a:moveTo>
                  <a:pt x="8230594" y="6704193"/>
                </a:moveTo>
                <a:lnTo>
                  <a:pt x="0" y="6704193"/>
                </a:lnTo>
                <a:lnTo>
                  <a:pt x="0" y="0"/>
                </a:lnTo>
                <a:lnTo>
                  <a:pt x="8230594" y="0"/>
                </a:lnTo>
                <a:lnTo>
                  <a:pt x="8230594" y="670419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5400000">
            <a:off x="1539690" y="4702391"/>
            <a:ext cx="427829" cy="1285825"/>
          </a:xfrm>
          <a:custGeom>
            <a:avLst/>
            <a:gdLst/>
            <a:ahLst/>
            <a:cxnLst/>
            <a:rect l="l" t="t" r="r" b="b"/>
            <a:pathLst>
              <a:path w="427829" h="1285825">
                <a:moveTo>
                  <a:pt x="0" y="0"/>
                </a:moveTo>
                <a:lnTo>
                  <a:pt x="427829" y="0"/>
                </a:lnTo>
                <a:lnTo>
                  <a:pt x="427829" y="1285825"/>
                </a:lnTo>
                <a:lnTo>
                  <a:pt x="0" y="12858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836707" y="7548368"/>
            <a:ext cx="10614586" cy="661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1">
                <a:solidFill>
                  <a:srgbClr val="1F354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NO ONE LEFT BEHIND</a:t>
            </a:r>
            <a:endParaRPr lang="en-US" sz="4000" b="1" dirty="0">
              <a:solidFill>
                <a:srgbClr val="1F3540"/>
              </a:solidFill>
              <a:latin typeface="TT Interphases Bold"/>
              <a:ea typeface="TT Interphases Bold"/>
              <a:cs typeface="TT Interphases Bold"/>
              <a:sym typeface="TT Interphases Bold"/>
            </a:endParaRPr>
          </a:p>
        </p:txBody>
      </p:sp>
      <p:sp>
        <p:nvSpPr>
          <p:cNvPr id="10" name="Freeform 10"/>
          <p:cNvSpPr/>
          <p:nvPr/>
        </p:nvSpPr>
        <p:spPr>
          <a:xfrm rot="5400000" flipH="1" flipV="1">
            <a:off x="16320481" y="4702391"/>
            <a:ext cx="427829" cy="1285825"/>
          </a:xfrm>
          <a:custGeom>
            <a:avLst/>
            <a:gdLst/>
            <a:ahLst/>
            <a:cxnLst/>
            <a:rect l="l" t="t" r="r" b="b"/>
            <a:pathLst>
              <a:path w="427829" h="1285825">
                <a:moveTo>
                  <a:pt x="427829" y="1285825"/>
                </a:moveTo>
                <a:lnTo>
                  <a:pt x="0" y="1285825"/>
                </a:lnTo>
                <a:lnTo>
                  <a:pt x="0" y="0"/>
                </a:lnTo>
                <a:lnTo>
                  <a:pt x="427829" y="0"/>
                </a:lnTo>
                <a:lnTo>
                  <a:pt x="427829" y="128582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5967030" y="2048327"/>
            <a:ext cx="1308437" cy="1308437"/>
          </a:xfrm>
          <a:custGeom>
            <a:avLst/>
            <a:gdLst/>
            <a:ahLst/>
            <a:cxnLst/>
            <a:rect l="l" t="t" r="r" b="b"/>
            <a:pathLst>
              <a:path w="1308437" h="1308437">
                <a:moveTo>
                  <a:pt x="1308436" y="0"/>
                </a:moveTo>
                <a:lnTo>
                  <a:pt x="0" y="0"/>
                </a:lnTo>
                <a:lnTo>
                  <a:pt x="0" y="1308437"/>
                </a:lnTo>
                <a:lnTo>
                  <a:pt x="1308436" y="1308437"/>
                </a:lnTo>
                <a:lnTo>
                  <a:pt x="130843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1088080" y="7281499"/>
            <a:ext cx="1308437" cy="1308437"/>
          </a:xfrm>
          <a:custGeom>
            <a:avLst/>
            <a:gdLst/>
            <a:ahLst/>
            <a:cxnLst/>
            <a:rect l="l" t="t" r="r" b="b"/>
            <a:pathLst>
              <a:path w="1308437" h="1308437">
                <a:moveTo>
                  <a:pt x="1308436" y="0"/>
                </a:moveTo>
                <a:lnTo>
                  <a:pt x="0" y="0"/>
                </a:lnTo>
                <a:lnTo>
                  <a:pt x="0" y="1308437"/>
                </a:lnTo>
                <a:lnTo>
                  <a:pt x="1308436" y="1308437"/>
                </a:lnTo>
                <a:lnTo>
                  <a:pt x="130843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5753341" y="1962602"/>
            <a:ext cx="6393789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1">
                <a:solidFill>
                  <a:srgbClr val="1F354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PMTC IISAP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</TotalTime>
  <Words>1470</Words>
  <Application>Microsoft Office PowerPoint</Application>
  <PresentationFormat>Custom</PresentationFormat>
  <Paragraphs>202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 Narrow</vt:lpstr>
      <vt:lpstr>Canva Sans Bold</vt:lpstr>
      <vt:lpstr>Cooper Hewitt Bold</vt:lpstr>
      <vt:lpstr>TT Interphases</vt:lpstr>
      <vt:lpstr>Arial</vt:lpstr>
      <vt:lpstr>TT Interphases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AD/ART Pokdakan Berbasis Gedsi</dc:title>
  <dc:creator>ASUS</dc:creator>
  <cp:lastModifiedBy>ASUS</cp:lastModifiedBy>
  <cp:revision>54</cp:revision>
  <dcterms:created xsi:type="dcterms:W3CDTF">2006-08-16T00:00:00Z</dcterms:created>
  <dcterms:modified xsi:type="dcterms:W3CDTF">2025-05-22T04:17:46Z</dcterms:modified>
  <dc:identifier>DAGnzBUY6aw</dc:identifier>
</cp:coreProperties>
</file>